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Default Extension="docx" ContentType="application/vnd.openxmlformats-officedocument.wordprocessingml.document"/>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Default Extension="gif" ContentType="image/gif"/>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handoutMasterIdLst>
    <p:handoutMasterId r:id="rId56"/>
  </p:handoutMasterIdLst>
  <p:sldIdLst>
    <p:sldId id="256" r:id="rId2"/>
    <p:sldId id="257" r:id="rId3"/>
    <p:sldId id="258" r:id="rId4"/>
    <p:sldId id="259" r:id="rId5"/>
    <p:sldId id="304" r:id="rId6"/>
    <p:sldId id="260" r:id="rId7"/>
    <p:sldId id="261" r:id="rId8"/>
    <p:sldId id="262" r:id="rId9"/>
    <p:sldId id="263" r:id="rId10"/>
    <p:sldId id="264" r:id="rId11"/>
    <p:sldId id="265" r:id="rId12"/>
    <p:sldId id="303"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305" r:id="rId30"/>
    <p:sldId id="306" r:id="rId31"/>
    <p:sldId id="282" r:id="rId32"/>
    <p:sldId id="283" r:id="rId33"/>
    <p:sldId id="284" r:id="rId34"/>
    <p:sldId id="285" r:id="rId35"/>
    <p:sldId id="286" r:id="rId36"/>
    <p:sldId id="307" r:id="rId37"/>
    <p:sldId id="308"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111D"/>
    <a:srgbClr val="009900"/>
    <a:srgbClr val="C09200"/>
  </p:clrMru>
</p:presentationPr>
</file>

<file path=ppt/tableStyles.xml><?xml version="1.0" encoding="utf-8"?>
<a:tblStyleLst xmlns:a="http://schemas.openxmlformats.org/drawingml/2006/main" def="{5C22544A-7EE6-4342-B048-85BDC9FD1C3A}">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1029" autoAdjust="0"/>
  </p:normalViewPr>
  <p:slideViewPr>
    <p:cSldViewPr>
      <p:cViewPr varScale="1">
        <p:scale>
          <a:sx n="82" d="100"/>
          <a:sy n="82" d="100"/>
        </p:scale>
        <p:origin x="-1212"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68" d="100"/>
          <a:sy n="68" d="100"/>
        </p:scale>
        <p:origin x="-2856" y="-108"/>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image" Target="../media/image33.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3D9F329-9904-48FE-8DA1-B71CF0506501}" type="datetimeFigureOut">
              <a:rPr lang="zh-CN" altLang="en-US" smtClean="0"/>
              <a:pPr/>
              <a:t>2012-8-28</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35D0D27-791B-4E81-806F-6699BA8DC427}"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229EE66-613E-46BF-B80E-E55C4E6D6C9F}" type="datetimeFigureOut">
              <a:rPr lang="zh-CN" altLang="en-US" smtClean="0"/>
              <a:pPr/>
              <a:t>2012-8-28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F908896-EA43-46DC-B719-63672C81FCD2}"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5F908896-EA43-46DC-B719-63672C81FCD2}" type="slidenum">
              <a:rPr lang="zh-CN" altLang="en-US" smtClean="0"/>
              <a:pPr/>
              <a:t>10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5F908896-EA43-46DC-B719-63672C81FCD2}" type="slidenum">
              <a:rPr lang="zh-CN" altLang="en-US" smtClean="0"/>
              <a:pPr/>
              <a:t>21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5F908896-EA43-46DC-B719-63672C81FCD2}" type="slidenum">
              <a:rPr lang="zh-CN" altLang="en-US" smtClean="0"/>
              <a:pPr/>
              <a:t>30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5F908896-EA43-46DC-B719-63672C81FCD2}" type="slidenum">
              <a:rPr lang="zh-CN" altLang="en-US" smtClean="0"/>
              <a:pPr/>
              <a:t>43</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5F908896-EA43-46DC-B719-63672C81FCD2}" type="slidenum">
              <a:rPr lang="zh-CN" altLang="en-US" smtClean="0"/>
              <a:pPr/>
              <a:t>50</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5F908896-EA43-46DC-B719-63672C81FCD2}" type="slidenum">
              <a:rPr lang="zh-CN" altLang="en-US" smtClean="0"/>
              <a:pPr/>
              <a:t>53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5.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9" name="Rectangle 2"/>
          <p:cNvSpPr>
            <a:spLocks noChangeArrowheads="1"/>
          </p:cNvSpPr>
          <p:nvPr userDrawn="1"/>
        </p:nvSpPr>
        <p:spPr bwMode="auto">
          <a:xfrm>
            <a:off x="1588" y="3803650"/>
            <a:ext cx="9142412" cy="1301750"/>
          </a:xfrm>
          <a:prstGeom prst="rect">
            <a:avLst/>
          </a:prstGeom>
          <a:gradFill rotWithShape="1">
            <a:gsLst>
              <a:gs pos="0">
                <a:schemeClr val="accent2"/>
              </a:gs>
              <a:gs pos="100000">
                <a:schemeClr val="accent2">
                  <a:gamma/>
                  <a:tint val="0"/>
                  <a:invGamma/>
                </a:schemeClr>
              </a:gs>
            </a:gsLst>
            <a:lin ang="5400000" scaled="1"/>
          </a:gradFill>
          <a:ln w="9525">
            <a:noFill/>
            <a:miter lim="800000"/>
            <a:headEnd/>
            <a:tailEnd/>
          </a:ln>
          <a:effectLst/>
        </p:spPr>
        <p:txBody>
          <a:bodyPr wrap="none" anchor="ctr"/>
          <a:lstStyle/>
          <a:p>
            <a:endParaRPr lang="zh-CN" altLang="en-US"/>
          </a:p>
        </p:txBody>
      </p:sp>
      <p:graphicFrame>
        <p:nvGraphicFramePr>
          <p:cNvPr id="10" name="Object 3"/>
          <p:cNvGraphicFramePr>
            <a:graphicFrameLocks noChangeAspect="1"/>
          </p:cNvGraphicFramePr>
          <p:nvPr userDrawn="1"/>
        </p:nvGraphicFramePr>
        <p:xfrm>
          <a:off x="0" y="0"/>
          <a:ext cx="9144000" cy="2622550"/>
        </p:xfrm>
        <a:graphic>
          <a:graphicData uri="http://schemas.openxmlformats.org/presentationml/2006/ole">
            <p:oleObj spid="_x0000_s1029" r:id="rId3" imgW="13003175" imgH="4571429" progId="">
              <p:embed/>
            </p:oleObj>
          </a:graphicData>
        </a:graphic>
      </p:graphicFrame>
      <p:sp>
        <p:nvSpPr>
          <p:cNvPr id="11" name="Rectangle 4"/>
          <p:cNvSpPr>
            <a:spLocks noChangeArrowheads="1"/>
          </p:cNvSpPr>
          <p:nvPr userDrawn="1"/>
        </p:nvSpPr>
        <p:spPr bwMode="auto">
          <a:xfrm>
            <a:off x="0" y="2678113"/>
            <a:ext cx="9144000" cy="1071562"/>
          </a:xfrm>
          <a:prstGeom prst="rect">
            <a:avLst/>
          </a:prstGeom>
          <a:gradFill rotWithShape="1">
            <a:gsLst>
              <a:gs pos="0">
                <a:schemeClr val="accent1"/>
              </a:gs>
              <a:gs pos="100000">
                <a:schemeClr val="accent1">
                  <a:gamma/>
                  <a:shade val="46275"/>
                  <a:invGamma/>
                </a:schemeClr>
              </a:gs>
            </a:gsLst>
            <a:lin ang="5400000" scaled="1"/>
          </a:gradFill>
          <a:ln w="9525">
            <a:noFill/>
            <a:miter lim="800000"/>
            <a:headEnd/>
            <a:tailEnd/>
          </a:ln>
          <a:effectLst/>
        </p:spPr>
        <p:txBody>
          <a:bodyPr wrap="none" anchor="ctr"/>
          <a:lstStyle/>
          <a:p>
            <a:endParaRPr lang="zh-CN" altLang="en-US"/>
          </a:p>
        </p:txBody>
      </p:sp>
      <p:sp>
        <p:nvSpPr>
          <p:cNvPr id="12" name="Rectangle 5"/>
          <p:cNvSpPr>
            <a:spLocks noGrp="1" noChangeArrowheads="1"/>
          </p:cNvSpPr>
          <p:nvPr>
            <p:ph type="ftr" sz="quarter" idx="3"/>
          </p:nvPr>
        </p:nvSpPr>
        <p:spPr bwMode="auto">
          <a:xfrm>
            <a:off x="304800" y="6324600"/>
            <a:ext cx="8534400" cy="457200"/>
          </a:xfrm>
          <a:prstGeom prst="rect">
            <a:avLst/>
          </a:prstGeom>
          <a:noFill/>
          <a:ln w="6350" cap="flat">
            <a:solidFill>
              <a:srgbClr val="000000"/>
            </a:solidFill>
            <a:miter lim="800000"/>
            <a:headEnd/>
            <a:tailEnd/>
          </a:ln>
        </p:spPr>
        <p:txBody>
          <a:bodyPr vert="horz" wrap="square" lIns="91440" tIns="45720" rIns="91440" bIns="45720" numCol="1" anchor="t" anchorCtr="0" compatLnSpc="1">
            <a:prstTxWarp prst="textNoShape">
              <a:avLst/>
            </a:prstTxWarp>
          </a:bodyPr>
          <a:lstStyle>
            <a:lvl1pPr>
              <a:defRPr sz="1200">
                <a:ea typeface="宋体" pitchFamily="2" charset="-122"/>
              </a:defRPr>
            </a:lvl1pPr>
          </a:lstStyle>
          <a:p>
            <a:endParaRPr lang="en-US" dirty="0"/>
          </a:p>
        </p:txBody>
      </p:sp>
      <p:sp>
        <p:nvSpPr>
          <p:cNvPr id="13" name="AutoShape 6"/>
          <p:cNvSpPr>
            <a:spLocks noChangeArrowheads="1"/>
          </p:cNvSpPr>
          <p:nvPr userDrawn="1"/>
        </p:nvSpPr>
        <p:spPr bwMode="auto">
          <a:xfrm>
            <a:off x="685800" y="3429000"/>
            <a:ext cx="7620000" cy="685800"/>
          </a:xfrm>
          <a:prstGeom prst="roundRect">
            <a:avLst>
              <a:gd name="adj" fmla="val 38449"/>
            </a:avLst>
          </a:prstGeom>
          <a:solidFill>
            <a:schemeClr val="bg1"/>
          </a:solidFill>
          <a:ln w="9525">
            <a:noFill/>
            <a:round/>
            <a:headEnd/>
            <a:tailEnd/>
          </a:ln>
          <a:effectLst/>
        </p:spPr>
        <p:txBody>
          <a:bodyPr wrap="none" anchor="ctr"/>
          <a:lstStyle/>
          <a:p>
            <a:endParaRPr lang="zh-CN" altLang="en-US"/>
          </a:p>
        </p:txBody>
      </p:sp>
      <p:sp>
        <p:nvSpPr>
          <p:cNvPr id="14" name="Rectangle 7"/>
          <p:cNvSpPr>
            <a:spLocks noGrp="1" noChangeArrowheads="1"/>
          </p:cNvSpPr>
          <p:nvPr>
            <p:ph type="ctrTitle"/>
          </p:nvPr>
        </p:nvSpPr>
        <p:spPr>
          <a:xfrm>
            <a:off x="762000" y="3432175"/>
            <a:ext cx="7620000" cy="682625"/>
          </a:xfrm>
        </p:spPr>
        <p:txBody>
          <a:bodyPr/>
          <a:lstStyle>
            <a:lvl1pPr>
              <a:defRPr sz="3200" b="0">
                <a:solidFill>
                  <a:schemeClr val="tx1"/>
                </a:solidFill>
              </a:defRPr>
            </a:lvl1pPr>
          </a:lstStyle>
          <a:p>
            <a:r>
              <a:rPr lang="en-US" altLang="zh-CN" dirty="0"/>
              <a:t>Click to edit Master title style</a:t>
            </a:r>
          </a:p>
        </p:txBody>
      </p:sp>
      <p:pic>
        <p:nvPicPr>
          <p:cNvPr id="15" name="Picture 8" descr="ti_stk_2c_pos_rgb"/>
          <p:cNvPicPr>
            <a:picLocks noChangeAspect="1" noChangeArrowheads="1"/>
          </p:cNvPicPr>
          <p:nvPr userDrawn="1"/>
        </p:nvPicPr>
        <p:blipFill>
          <a:blip r:embed="rId4" cstate="print"/>
          <a:srcRect/>
          <a:stretch>
            <a:fillRect/>
          </a:stretch>
        </p:blipFill>
        <p:spPr bwMode="auto">
          <a:xfrm>
            <a:off x="381000" y="6400800"/>
            <a:ext cx="1166813" cy="288925"/>
          </a:xfrm>
          <a:prstGeom prst="rect">
            <a:avLst/>
          </a:prstGeom>
          <a:noFill/>
          <a:ln w="9525">
            <a:noFill/>
            <a:miter lim="800000"/>
            <a:headEnd/>
            <a:tailEnd/>
          </a:ln>
          <a:effec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530820CF-B880-4189-942D-D702A7CBA730}" type="datetimeFigureOut">
              <a:rPr lang="zh-CN" altLang="en-US" smtClean="0"/>
              <a:pPr/>
              <a:t>2012-8-28</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530820CF-B880-4189-942D-D702A7CBA730}" type="datetimeFigureOut">
              <a:rPr lang="zh-CN" altLang="en-US" smtClean="0"/>
              <a:pPr/>
              <a:t>2012-8-28</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530820CF-B880-4189-942D-D702A7CBA730}" type="datetimeFigureOut">
              <a:rPr lang="zh-CN" altLang="en-US" smtClean="0"/>
              <a:pPr/>
              <a:t>2012-8-28</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530820CF-B880-4189-942D-D702A7CBA730}" type="datetimeFigureOut">
              <a:rPr lang="zh-CN" altLang="en-US" smtClean="0"/>
              <a:pPr/>
              <a:t>2012-8-28</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6356350"/>
            <a:ext cx="2133600" cy="365125"/>
          </a:xfrm>
          <a:prstGeom prst="rect">
            <a:avLst/>
          </a:prstGeom>
        </p:spPr>
        <p:txBody>
          <a:bodyPr/>
          <a:lstStyle/>
          <a:p>
            <a:fld id="{530820CF-B880-4189-942D-D702A7CBA730}" type="datetimeFigureOut">
              <a:rPr lang="zh-CN" altLang="en-US" smtClean="0"/>
              <a:pPr/>
              <a:t>2012-8-28</a:t>
            </a:fld>
            <a:endParaRPr lang="zh-CN" altLang="en-US"/>
          </a:p>
        </p:txBody>
      </p:sp>
      <p:sp>
        <p:nvSpPr>
          <p:cNvPr id="6" name="页脚占位符 5"/>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6356350"/>
            <a:ext cx="2133600" cy="365125"/>
          </a:xfrm>
          <a:prstGeom prst="rect">
            <a:avLst/>
          </a:prstGeom>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457200" y="6356350"/>
            <a:ext cx="2133600" cy="365125"/>
          </a:xfrm>
          <a:prstGeom prst="rect">
            <a:avLst/>
          </a:prstGeom>
        </p:spPr>
        <p:txBody>
          <a:bodyPr/>
          <a:lstStyle/>
          <a:p>
            <a:fld id="{530820CF-B880-4189-942D-D702A7CBA730}" type="datetimeFigureOut">
              <a:rPr lang="zh-CN" altLang="en-US" smtClean="0"/>
              <a:pPr/>
              <a:t>2012-8-28</a:t>
            </a:fld>
            <a:endParaRPr lang="zh-CN" altLang="en-US"/>
          </a:p>
        </p:txBody>
      </p:sp>
      <p:sp>
        <p:nvSpPr>
          <p:cNvPr id="8" name="页脚占位符 7"/>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553200" y="6356350"/>
            <a:ext cx="2133600" cy="365125"/>
          </a:xfrm>
          <a:prstGeom prst="rect">
            <a:avLst/>
          </a:prstGeom>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6356350"/>
            <a:ext cx="2133600" cy="365125"/>
          </a:xfrm>
          <a:prstGeom prst="rect">
            <a:avLst/>
          </a:prstGeom>
        </p:spPr>
        <p:txBody>
          <a:bodyPr/>
          <a:lstStyle/>
          <a:p>
            <a:fld id="{530820CF-B880-4189-942D-D702A7CBA730}" type="datetimeFigureOut">
              <a:rPr lang="zh-CN" altLang="en-US" smtClean="0"/>
              <a:pPr/>
              <a:t>2012-8-28</a:t>
            </a:fld>
            <a:endParaRPr lang="zh-CN" altLang="en-US"/>
          </a:p>
        </p:txBody>
      </p:sp>
      <p:sp>
        <p:nvSpPr>
          <p:cNvPr id="4" name="页脚占位符 3"/>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6356350"/>
            <a:ext cx="2133600" cy="365125"/>
          </a:xfrm>
          <a:prstGeom prst="rect">
            <a:avLst/>
          </a:prstGeom>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6356350"/>
            <a:ext cx="2133600" cy="365125"/>
          </a:xfrm>
          <a:prstGeom prst="rect">
            <a:avLst/>
          </a:prstGeom>
        </p:spPr>
        <p:txBody>
          <a:bodyPr/>
          <a:lstStyle/>
          <a:p>
            <a:fld id="{530820CF-B880-4189-942D-D702A7CBA730}" type="datetimeFigureOut">
              <a:rPr lang="zh-CN" altLang="en-US" smtClean="0"/>
              <a:pPr/>
              <a:t>2012-8-28</a:t>
            </a:fld>
            <a:endParaRPr lang="zh-CN" altLang="en-US"/>
          </a:p>
        </p:txBody>
      </p:sp>
      <p:sp>
        <p:nvSpPr>
          <p:cNvPr id="3" name="页脚占位符 2"/>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6356350"/>
            <a:ext cx="2133600" cy="365125"/>
          </a:xfrm>
          <a:prstGeom prst="rect">
            <a:avLst/>
          </a:prstGeom>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6356350"/>
            <a:ext cx="2133600" cy="365125"/>
          </a:xfrm>
          <a:prstGeom prst="rect">
            <a:avLst/>
          </a:prstGeom>
        </p:spPr>
        <p:txBody>
          <a:bodyPr/>
          <a:lstStyle/>
          <a:p>
            <a:fld id="{530820CF-B880-4189-942D-D702A7CBA730}" type="datetimeFigureOut">
              <a:rPr lang="zh-CN" altLang="en-US" smtClean="0"/>
              <a:pPr/>
              <a:t>2012-8-28</a:t>
            </a:fld>
            <a:endParaRPr lang="zh-CN" altLang="en-US"/>
          </a:p>
        </p:txBody>
      </p:sp>
      <p:sp>
        <p:nvSpPr>
          <p:cNvPr id="6" name="页脚占位符 5"/>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6356350"/>
            <a:ext cx="2133600" cy="365125"/>
          </a:xfrm>
          <a:prstGeom prst="rect">
            <a:avLst/>
          </a:prstGeom>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6356350"/>
            <a:ext cx="2133600" cy="365125"/>
          </a:xfrm>
          <a:prstGeom prst="rect">
            <a:avLst/>
          </a:prstGeom>
        </p:spPr>
        <p:txBody>
          <a:bodyPr/>
          <a:lstStyle/>
          <a:p>
            <a:fld id="{530820CF-B880-4189-942D-D702A7CBA730}" type="datetimeFigureOut">
              <a:rPr lang="zh-CN" altLang="en-US" smtClean="0"/>
              <a:pPr/>
              <a:t>2012-8-28</a:t>
            </a:fld>
            <a:endParaRPr lang="zh-CN" altLang="en-US"/>
          </a:p>
        </p:txBody>
      </p:sp>
      <p:sp>
        <p:nvSpPr>
          <p:cNvPr id="6" name="页脚占位符 5"/>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6356350"/>
            <a:ext cx="2133600" cy="365125"/>
          </a:xfrm>
          <a:prstGeom prst="rect">
            <a:avLst/>
          </a:prstGeom>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45.jpg"/>
          <p:cNvPicPr>
            <a:picLocks noChangeAspect="1"/>
          </p:cNvPicPr>
          <p:nvPr userDrawn="1"/>
        </p:nvPicPr>
        <p:blipFill>
          <a:blip r:embed="rId13" cstate="print"/>
          <a:stretch>
            <a:fillRect/>
          </a:stretch>
        </p:blipFill>
        <p:spPr>
          <a:xfrm>
            <a:off x="0" y="0"/>
            <a:ext cx="9144000" cy="764704"/>
          </a:xfrm>
          <a:prstGeom prst="rect">
            <a:avLst/>
          </a:prstGeom>
        </p:spPr>
      </p:pic>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63F090-E52A-4FAB-A2E8-17A8A8CD3360}" type="slidenum">
              <a:rPr lang="zh-CN" altLang="en-US" smtClean="0"/>
              <a:pPr/>
              <a:t>‹#›</a:t>
            </a:fld>
            <a:endParaRPr lang="zh-CN" altLang="en-US"/>
          </a:p>
        </p:txBody>
      </p:sp>
      <p:sp>
        <p:nvSpPr>
          <p:cNvPr id="7" name="Rectangle 2"/>
          <p:cNvSpPr>
            <a:spLocks noChangeArrowheads="1"/>
          </p:cNvSpPr>
          <p:nvPr userDrawn="1"/>
        </p:nvSpPr>
        <p:spPr bwMode="auto">
          <a:xfrm>
            <a:off x="0" y="641350"/>
            <a:ext cx="9144000" cy="92075"/>
          </a:xfrm>
          <a:prstGeom prst="rect">
            <a:avLst/>
          </a:prstGeom>
          <a:gradFill rotWithShape="1">
            <a:gsLst>
              <a:gs pos="0">
                <a:schemeClr val="accent1"/>
              </a:gs>
              <a:gs pos="100000">
                <a:schemeClr val="accent1">
                  <a:gamma/>
                  <a:shade val="46275"/>
                  <a:invGamma/>
                </a:schemeClr>
              </a:gs>
            </a:gsLst>
            <a:lin ang="5400000" scaled="1"/>
          </a:gradFill>
          <a:ln w="9525">
            <a:noFill/>
            <a:miter lim="800000"/>
            <a:headEnd/>
            <a:tailEnd/>
          </a:ln>
          <a:effectLst/>
        </p:spPr>
        <p:txBody>
          <a:bodyPr wrap="none" anchor="ctr"/>
          <a:lstStyle/>
          <a:p>
            <a:endParaRPr lang="zh-CN" altLang="en-US"/>
          </a:p>
        </p:txBody>
      </p:sp>
      <p:sp>
        <p:nvSpPr>
          <p:cNvPr id="8" name="Rectangle 3"/>
          <p:cNvSpPr>
            <a:spLocks noChangeArrowheads="1"/>
          </p:cNvSpPr>
          <p:nvPr userDrawn="1"/>
        </p:nvSpPr>
        <p:spPr bwMode="auto">
          <a:xfrm>
            <a:off x="1588" y="766763"/>
            <a:ext cx="9142412" cy="2014165"/>
          </a:xfrm>
          <a:prstGeom prst="rect">
            <a:avLst/>
          </a:prstGeom>
          <a:gradFill rotWithShape="0">
            <a:gsLst>
              <a:gs pos="0">
                <a:schemeClr val="accent2"/>
              </a:gs>
              <a:gs pos="100000">
                <a:schemeClr val="accent2">
                  <a:gamma/>
                  <a:tint val="0"/>
                  <a:invGamma/>
                </a:schemeClr>
              </a:gs>
            </a:gsLst>
            <a:lin ang="5400000" scaled="1"/>
          </a:gradFill>
          <a:ln w="9525">
            <a:noFill/>
            <a:miter lim="800000"/>
            <a:headEnd/>
            <a:tailEnd/>
          </a:ln>
          <a:effectLst/>
        </p:spPr>
        <p:txBody>
          <a:bodyPr wrap="none" anchor="ctr"/>
          <a:lstStyle/>
          <a:p>
            <a:endParaRPr lang="zh-CN" altLang="en-US"/>
          </a:p>
        </p:txBody>
      </p:sp>
      <p:sp>
        <p:nvSpPr>
          <p:cNvPr id="10" name="AutoShape 5"/>
          <p:cNvSpPr>
            <a:spLocks noChangeArrowheads="1"/>
          </p:cNvSpPr>
          <p:nvPr userDrawn="1"/>
        </p:nvSpPr>
        <p:spPr bwMode="auto">
          <a:xfrm>
            <a:off x="806400" y="304800"/>
            <a:ext cx="7366000" cy="644525"/>
          </a:xfrm>
          <a:prstGeom prst="roundRect">
            <a:avLst>
              <a:gd name="adj" fmla="val 41870"/>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path path="circle">
              <a:fillToRect l="50000" t="50000" r="50000" b="50000"/>
            </a:path>
            <a:tileRect/>
          </a:gradFill>
          <a:ln w="38100" cmpd="sng">
            <a:solidFill>
              <a:schemeClr val="bg1"/>
            </a:solidFill>
            <a:round/>
            <a:headEnd/>
            <a:tailEnd/>
          </a:ln>
          <a:effectLst/>
        </p:spPr>
        <p:txBody>
          <a:bodyPr wrap="none" anchor="ctr"/>
          <a:lstStyle/>
          <a:p>
            <a:endParaRPr lang="zh-CN" altLang="en-US"/>
          </a:p>
        </p:txBody>
      </p:sp>
      <p:pic>
        <p:nvPicPr>
          <p:cNvPr id="17" name="Picture 15"/>
          <p:cNvPicPr>
            <a:picLocks noChangeAspect="1" noChangeArrowheads="1"/>
          </p:cNvPicPr>
          <p:nvPr userDrawn="1"/>
        </p:nvPicPr>
        <p:blipFill>
          <a:blip r:embed="rId14" cstate="print"/>
          <a:srcRect/>
          <a:stretch>
            <a:fillRect/>
          </a:stretch>
        </p:blipFill>
        <p:spPr bwMode="auto">
          <a:xfrm>
            <a:off x="8028384" y="-46037"/>
            <a:ext cx="1115616" cy="738733"/>
          </a:xfrm>
          <a:prstGeom prst="rect">
            <a:avLst/>
          </a:prstGeom>
          <a:noFill/>
          <a:ln w="9525">
            <a:noFill/>
            <a:miter lim="800000"/>
            <a:headEnd/>
            <a:tailEnd/>
          </a:ln>
        </p:spPr>
      </p:pic>
      <p:pic>
        <p:nvPicPr>
          <p:cNvPr id="11" name="Picture 1"/>
          <p:cNvPicPr>
            <a:picLocks noChangeAspect="1" noChangeArrowheads="1"/>
          </p:cNvPicPr>
          <p:nvPr userDrawn="1"/>
        </p:nvPicPr>
        <p:blipFill>
          <a:blip r:embed="rId15" cstate="print"/>
          <a:srcRect/>
          <a:stretch>
            <a:fillRect/>
          </a:stretch>
        </p:blipFill>
        <p:spPr bwMode="auto">
          <a:xfrm>
            <a:off x="54916" y="46513"/>
            <a:ext cx="700660" cy="574175"/>
          </a:xfrm>
          <a:prstGeom prst="roundRect">
            <a:avLst>
              <a:gd name="adj" fmla="val 27650"/>
            </a:avLst>
          </a:prstGeom>
          <a:noFill/>
          <a:ln w="9525">
            <a:noFill/>
            <a:miter lim="800000"/>
            <a:headEnd/>
            <a:tailEnd/>
          </a:ln>
          <a:effectLst>
            <a:softEdge rad="63500"/>
          </a:effec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26.xml"/><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4.xml"/><Relationship Id="rId4" Type="http://schemas.openxmlformats.org/officeDocument/2006/relationships/slide" Target="slide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6.gif"/><Relationship Id="rId4" Type="http://schemas.openxmlformats.org/officeDocument/2006/relationships/slide" Target="slide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slide" Target="slide50.xml"/><Relationship Id="rId1" Type="http://schemas.openxmlformats.org/officeDocument/2006/relationships/slideLayout" Target="../slideLayouts/slideLayout2.xml"/><Relationship Id="rId6" Type="http://schemas.openxmlformats.org/officeDocument/2006/relationships/slide" Target="slide44.xml"/><Relationship Id="rId5" Type="http://schemas.openxmlformats.org/officeDocument/2006/relationships/slide" Target="slide38.xml"/><Relationship Id="rId4" Type="http://schemas.openxmlformats.org/officeDocument/2006/relationships/slide" Target="slide4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s>
</file>

<file path=ppt/slides/_rels/slide39.xml.rels><?xml version="1.0" encoding="UTF-8" standalone="yes"?>
<Relationships xmlns="http://schemas.openxmlformats.org/package/2006/relationships"><Relationship Id="rId3" Type="http://schemas.openxmlformats.org/officeDocument/2006/relationships/package" Target="../embeddings/Microsoft_Office_Word___1.docx"/><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package" Target="../embeddings/Microsoft_Office_Word___2.docx"/><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6.gif"/><Relationship Id="rId4" Type="http://schemas.openxmlformats.org/officeDocument/2006/relationships/slide" Target="slide3.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7.vml"/></Relationships>
</file>

<file path=ppt/slides/_rels/slide42.xml.rels><?xml version="1.0" encoding="UTF-8" standalone="yes"?>
<Relationships xmlns="http://schemas.openxmlformats.org/package/2006/relationships"><Relationship Id="rId3" Type="http://schemas.openxmlformats.org/officeDocument/2006/relationships/package" Target="../embeddings/Microsoft_Office_Word___3.docx"/><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6.gif"/><Relationship Id="rId5" Type="http://schemas.openxmlformats.org/officeDocument/2006/relationships/slide" Target="slide3.xml"/><Relationship Id="rId4" Type="http://schemas.openxmlformats.org/officeDocument/2006/relationships/package" Target="../embeddings/Microsoft_Office_Word___4.docx"/></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10.vml"/></Relationships>
</file>

<file path=ppt/slides/_rels/slide45.xml.rels><?xml version="1.0" encoding="UTF-8" standalone="yes"?>
<Relationships xmlns="http://schemas.openxmlformats.org/package/2006/relationships"><Relationship Id="rId3" Type="http://schemas.openxmlformats.org/officeDocument/2006/relationships/package" Target="../embeddings/Microsoft_Office_Word___5.docx"/><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3" Type="http://schemas.openxmlformats.org/officeDocument/2006/relationships/package" Target="../embeddings/Microsoft_Office_Word___6.docx"/><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6.gif"/><Relationship Id="rId4" Type="http://schemas.openxmlformats.org/officeDocument/2006/relationships/slide" Target="slide3.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13.vml"/></Relationships>
</file>

<file path=ppt/slides/_rels/slide48.xml.rels><?xml version="1.0" encoding="UTF-8" standalone="yes"?>
<Relationships xmlns="http://schemas.openxmlformats.org/package/2006/relationships"><Relationship Id="rId3" Type="http://schemas.openxmlformats.org/officeDocument/2006/relationships/package" Target="../embeddings/Microsoft_Office_Word___7.docx"/><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3" Type="http://schemas.openxmlformats.org/officeDocument/2006/relationships/package" Target="../embeddings/Microsoft_Office_Word___8.docx"/><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6.gif"/><Relationship Id="rId4" Type="http://schemas.openxmlformats.org/officeDocument/2006/relationships/slide" Target="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oleObject" Target="../embeddings/oleObject8.bin"/></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oleObject" Target="../embeddings/oleObject10.bin"/></Relationships>
</file>

<file path=ppt/slides/_rels/slide52.xml.rels><?xml version="1.0" encoding="UTF-8" standalone="yes"?>
<Relationships xmlns="http://schemas.openxmlformats.org/package/2006/relationships"><Relationship Id="rId3" Type="http://schemas.openxmlformats.org/officeDocument/2006/relationships/package" Target="../embeddings/Microsoft_Office_Word___9.docx"/><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6.gif"/><Relationship Id="rId5" Type="http://schemas.openxmlformats.org/officeDocument/2006/relationships/slide" Target="slide3.xml"/><Relationship Id="rId4" Type="http://schemas.openxmlformats.org/officeDocument/2006/relationships/package" Target="../embeddings/Microsoft_Office_Word___10.docx"/></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www.lcd-module.de/eng/pdf/grafik/dogs102-6e.pdf"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6.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nvSpPr>
        <p:spPr bwMode="auto">
          <a:xfrm>
            <a:off x="685800" y="2895600"/>
            <a:ext cx="7696200" cy="457200"/>
          </a:xfrm>
          <a:prstGeom prst="rect">
            <a:avLst/>
          </a:prstGeom>
          <a:noFill/>
          <a:ln w="9525">
            <a:noFill/>
            <a:miter lim="800000"/>
            <a:headEnd/>
            <a:tailEnd/>
          </a:ln>
          <a:effectLst/>
        </p:spPr>
        <p:txBody>
          <a:bodyPr anchor="ctr"/>
          <a:lstStyle/>
          <a:p>
            <a:pPr algn="ctr"/>
            <a:r>
              <a:rPr lang="zh-CN" altLang="en-US" sz="2000" dirty="0">
                <a:solidFill>
                  <a:schemeClr val="bg1"/>
                </a:solidFill>
                <a:ea typeface="宋体" pitchFamily="2" charset="-122"/>
              </a:rPr>
              <a:t>合肥工业大学</a:t>
            </a:r>
            <a:r>
              <a:rPr lang="en-US" altLang="zh-CN" sz="2000" dirty="0">
                <a:solidFill>
                  <a:schemeClr val="bg1"/>
                </a:solidFill>
                <a:ea typeface="宋体" pitchFamily="2" charset="-122"/>
              </a:rPr>
              <a:t>-TI</a:t>
            </a:r>
            <a:r>
              <a:rPr lang="zh-CN" altLang="en-US" sz="2000" dirty="0">
                <a:solidFill>
                  <a:schemeClr val="bg1"/>
                </a:solidFill>
                <a:ea typeface="宋体" pitchFamily="2" charset="-122"/>
              </a:rPr>
              <a:t>单片机联合实验室（</a:t>
            </a:r>
            <a:r>
              <a:rPr lang="en-US" altLang="zh-CN" sz="2000" dirty="0">
                <a:solidFill>
                  <a:schemeClr val="bg1"/>
                </a:solidFill>
                <a:ea typeface="宋体" pitchFamily="2" charset="-122"/>
              </a:rPr>
              <a:t>MSP430 &amp; Cortex-M</a:t>
            </a:r>
            <a:r>
              <a:rPr lang="zh-CN" altLang="en-US" sz="2000" dirty="0">
                <a:solidFill>
                  <a:schemeClr val="bg1"/>
                </a:solidFill>
                <a:ea typeface="宋体" pitchFamily="2" charset="-122"/>
              </a:rPr>
              <a:t>）</a:t>
            </a:r>
          </a:p>
        </p:txBody>
      </p:sp>
      <p:sp>
        <p:nvSpPr>
          <p:cNvPr id="5" name="Rectangle 2"/>
          <p:cNvSpPr>
            <a:spLocks noGrp="1" noChangeArrowheads="1"/>
          </p:cNvSpPr>
          <p:nvPr>
            <p:ph type="ctrTitle"/>
          </p:nvPr>
        </p:nvSpPr>
        <p:spPr>
          <a:xfrm>
            <a:off x="533400" y="3432175"/>
            <a:ext cx="7924800" cy="682625"/>
          </a:xfrm>
        </p:spPr>
        <p:txBody>
          <a:bodyPr>
            <a:normAutofit/>
          </a:bodyPr>
          <a:lstStyle/>
          <a:p>
            <a:pPr algn="ctr"/>
            <a:r>
              <a:rPr lang="zh-CN" altLang="en-US" sz="3600" b="1" dirty="0" smtClean="0">
                <a:solidFill>
                  <a:schemeClr val="tx2"/>
                </a:solidFill>
                <a:ea typeface="宋体" pitchFamily="2" charset="-122"/>
              </a:rPr>
              <a:t>液晶显示及时钟实验</a:t>
            </a:r>
            <a:endParaRPr lang="zh-CN" altLang="en-US" sz="3600" b="1" dirty="0">
              <a:solidFill>
                <a:schemeClr val="tx2"/>
              </a:solidFill>
              <a:ea typeface="宋体" pitchFamily="2" charset="-122"/>
            </a:endParaRPr>
          </a:p>
        </p:txBody>
      </p:sp>
      <p:sp>
        <p:nvSpPr>
          <p:cNvPr id="7" name="Rectangle 5"/>
          <p:cNvSpPr>
            <a:spLocks noGrp="1" noChangeArrowheads="1"/>
          </p:cNvSpPr>
          <p:nvPr/>
        </p:nvSpPr>
        <p:spPr bwMode="auto">
          <a:xfrm>
            <a:off x="251520" y="6172200"/>
            <a:ext cx="8663880" cy="682625"/>
          </a:xfrm>
          <a:prstGeom prst="rect">
            <a:avLst/>
          </a:prstGeom>
          <a:noFill/>
          <a:ln w="9525">
            <a:noFill/>
            <a:miter lim="800000"/>
            <a:headEnd/>
            <a:tailEnd/>
          </a:ln>
          <a:effectLst/>
        </p:spPr>
        <p:txBody>
          <a:bodyPr anchor="ctr"/>
          <a:lstStyle/>
          <a:p>
            <a:pPr algn="ctr"/>
            <a:endParaRPr lang="zh-CN" altLang="en-US" sz="2000" dirty="0">
              <a:solidFill>
                <a:schemeClr val="tx2"/>
              </a:solidFill>
              <a:ea typeface="宋体" pitchFamily="2" charset="-122"/>
            </a:endParaRPr>
          </a:p>
        </p:txBody>
      </p:sp>
      <p:sp>
        <p:nvSpPr>
          <p:cNvPr id="8" name="Rectangle 5"/>
          <p:cNvSpPr>
            <a:spLocks noGrp="1" noChangeArrowheads="1"/>
          </p:cNvSpPr>
          <p:nvPr>
            <p:ph type="ftr" sz="quarter" idx="3"/>
          </p:nvPr>
        </p:nvSpPr>
        <p:spPr bwMode="auto">
          <a:xfrm>
            <a:off x="358080" y="6309320"/>
            <a:ext cx="8534400" cy="457200"/>
          </a:xfrm>
          <a:prstGeom prst="rect">
            <a:avLst/>
          </a:prstGeom>
          <a:noFill/>
          <a:ln w="6350" cap="flat">
            <a:solidFill>
              <a:srgbClr val="000000"/>
            </a:solidFill>
            <a:miter lim="800000"/>
            <a:headEnd/>
            <a:tailEnd/>
          </a:ln>
        </p:spPr>
        <p:txBody>
          <a:bodyPr vert="horz" wrap="square" lIns="91440" tIns="45720" rIns="91440" bIns="45720" numCol="1" anchor="t" anchorCtr="0" compatLnSpc="1">
            <a:prstTxWarp prst="textNoShape">
              <a:avLst/>
            </a:prstTxWarp>
          </a:bodyPr>
          <a:lstStyle>
            <a:lvl1pPr>
              <a:defRPr sz="1200">
                <a:ea typeface="宋体" pitchFamily="2" charset="-122"/>
              </a:defRPr>
            </a:lvl1pPr>
          </a:lstStyle>
          <a:p>
            <a:r>
              <a:rPr lang="zh-CN" altLang="en-US" sz="2400" dirty="0" smtClean="0">
                <a:solidFill>
                  <a:schemeClr val="tx2"/>
                </a:solidFill>
              </a:rPr>
              <a:t> http://</a:t>
            </a:r>
            <a:r>
              <a:rPr lang="en-US" altLang="zh-CN" sz="2400" smtClean="0">
                <a:solidFill>
                  <a:schemeClr val="tx2"/>
                </a:solidFill>
              </a:rPr>
              <a:t>www.ti.com.cn/msp430</a:t>
            </a:r>
            <a:endParaRPr lang="en-US" altLang="zh-CN" sz="2400" dirty="0" smtClean="0"/>
          </a:p>
        </p:txBody>
      </p:sp>
      <p:sp>
        <p:nvSpPr>
          <p:cNvPr id="9" name="TextBox 2"/>
          <p:cNvSpPr txBox="1">
            <a:spLocks noChangeArrowheads="1"/>
          </p:cNvSpPr>
          <p:nvPr/>
        </p:nvSpPr>
        <p:spPr bwMode="auto">
          <a:xfrm>
            <a:off x="4355976" y="4553252"/>
            <a:ext cx="4752528" cy="1107996"/>
          </a:xfrm>
          <a:prstGeom prst="rect">
            <a:avLst/>
          </a:prstGeom>
          <a:noFill/>
          <a:ln w="9525">
            <a:noFill/>
            <a:miter lim="800000"/>
            <a:headEnd/>
            <a:tailEnd/>
          </a:ln>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200" b="1" dirty="0">
                <a:solidFill>
                  <a:schemeClr val="accent1">
                    <a:lumMod val="50000"/>
                  </a:schemeClr>
                </a:solidFill>
                <a:latin typeface="华文新魏" pitchFamily="2" charset="-122"/>
                <a:ea typeface="华文新魏" pitchFamily="2" charset="-122"/>
              </a:rPr>
              <a:t>作者</a:t>
            </a:r>
            <a:r>
              <a:rPr lang="zh-CN" altLang="en-US" sz="2200" b="1" dirty="0" smtClean="0">
                <a:solidFill>
                  <a:schemeClr val="accent1">
                    <a:lumMod val="50000"/>
                  </a:schemeClr>
                </a:solidFill>
                <a:latin typeface="华文新魏" pitchFamily="2" charset="-122"/>
                <a:ea typeface="华文新魏" pitchFamily="2" charset="-122"/>
              </a:rPr>
              <a:t>：任保宏</a:t>
            </a:r>
            <a:endParaRPr lang="zh-CN" altLang="en-US" sz="2200" b="1" dirty="0">
              <a:solidFill>
                <a:schemeClr val="accent1">
                  <a:lumMod val="50000"/>
                </a:schemeClr>
              </a:solidFill>
              <a:latin typeface="华文新魏" pitchFamily="2" charset="-122"/>
              <a:ea typeface="华文新魏" pitchFamily="2" charset="-122"/>
            </a:endParaRPr>
          </a:p>
          <a:p>
            <a:pPr algn="l"/>
            <a:r>
              <a:rPr lang="zh-CN" altLang="en-US" sz="2200" b="1" dirty="0">
                <a:solidFill>
                  <a:schemeClr val="accent1">
                    <a:lumMod val="50000"/>
                  </a:schemeClr>
                </a:solidFill>
                <a:latin typeface="华文新魏" pitchFamily="2" charset="-122"/>
                <a:ea typeface="华文新魏" pitchFamily="2" charset="-122"/>
              </a:rPr>
              <a:t>指导老师：徐科军教授</a:t>
            </a:r>
          </a:p>
          <a:p>
            <a:pPr algn="l"/>
            <a:r>
              <a:rPr lang="zh-CN" altLang="en-US" sz="2200" b="1" dirty="0">
                <a:solidFill>
                  <a:schemeClr val="accent1">
                    <a:lumMod val="50000"/>
                  </a:schemeClr>
                </a:solidFill>
                <a:latin typeface="华文新魏" pitchFamily="2" charset="-122"/>
                <a:ea typeface="华文新魏" pitchFamily="2" charset="-122"/>
              </a:rPr>
              <a:t>联系方式</a:t>
            </a:r>
            <a:r>
              <a:rPr lang="zh-CN" altLang="en-US" sz="2200" b="1" dirty="0" smtClean="0">
                <a:solidFill>
                  <a:schemeClr val="accent1">
                    <a:lumMod val="50000"/>
                  </a:schemeClr>
                </a:solidFill>
                <a:latin typeface="华文新魏" pitchFamily="2" charset="-122"/>
                <a:ea typeface="华文新魏" pitchFamily="2" charset="-122"/>
              </a:rPr>
              <a:t>：</a:t>
            </a:r>
            <a:r>
              <a:rPr lang="en-US" altLang="zh-CN" b="1" dirty="0" smtClean="0">
                <a:solidFill>
                  <a:schemeClr val="accent1">
                    <a:lumMod val="50000"/>
                  </a:schemeClr>
                </a:solidFill>
                <a:latin typeface="Times New Roman" pitchFamily="18" charset="0"/>
                <a:ea typeface="华文新魏" pitchFamily="2" charset="-122"/>
                <a:cs typeface="Times New Roman" pitchFamily="18" charset="0"/>
              </a:rPr>
              <a:t>MSP_EXP430F5529@163.com</a:t>
            </a:r>
            <a:endParaRPr lang="zh-CN" altLang="en-US" b="1" dirty="0">
              <a:solidFill>
                <a:schemeClr val="accent1">
                  <a:lumMod val="50000"/>
                </a:schemeClr>
              </a:solidFill>
              <a:latin typeface="Times New Roman" pitchFamily="18" charset="0"/>
              <a:ea typeface="宋体" pitchFamily="2" charset="-122"/>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457200" y="274638"/>
            <a:ext cx="8229600" cy="706090"/>
          </a:xfrm>
          <a:prstGeom prst="rect">
            <a:avLst/>
          </a:prstGeom>
        </p:spPr>
        <p:txBody>
          <a:bodyPr vert="horz" lIns="91440" tIns="45720" rIns="91440" bIns="45720" rtlCol="0" anchor="ctr">
            <a:normAutofit/>
          </a:bodyPr>
          <a:lstStyle/>
          <a:p>
            <a:pPr algn="ctr"/>
            <a:r>
              <a:rPr lang="zh-CN" altLang="zh-CN" sz="3600" b="1" dirty="0" smtClean="0">
                <a:solidFill>
                  <a:schemeClr val="bg1"/>
                </a:solidFill>
              </a:rPr>
              <a:t>程序资源介绍</a:t>
            </a:r>
            <a:endParaRPr lang="zh-CN" altLang="zh-CN" sz="3600" b="1" dirty="0">
              <a:solidFill>
                <a:schemeClr val="bg1"/>
              </a:solidFill>
            </a:endParaRPr>
          </a:p>
        </p:txBody>
      </p:sp>
      <p:sp>
        <p:nvSpPr>
          <p:cNvPr id="4" name="TextBox 3"/>
          <p:cNvSpPr txBox="1"/>
          <p:nvPr/>
        </p:nvSpPr>
        <p:spPr>
          <a:xfrm>
            <a:off x="827584" y="993502"/>
            <a:ext cx="7416824" cy="1169551"/>
          </a:xfrm>
          <a:prstGeom prst="rect">
            <a:avLst/>
          </a:prstGeom>
          <a:noFill/>
        </p:spPr>
        <p:txBody>
          <a:bodyPr wrap="square" rtlCol="0">
            <a:spAutoFit/>
          </a:bodyPr>
          <a:lstStyle/>
          <a:p>
            <a:pPr algn="just">
              <a:lnSpc>
                <a:spcPts val="2800"/>
              </a:lnSpc>
            </a:pPr>
            <a:r>
              <a:rPr lang="en-US" altLang="zh-CN" dirty="0" smtClean="0"/>
              <a:t>           </a:t>
            </a:r>
            <a:r>
              <a:rPr lang="zh-CN" altLang="zh-CN" dirty="0" smtClean="0"/>
              <a:t>在</a:t>
            </a:r>
            <a:r>
              <a:rPr lang="en-US" altLang="zh-CN" dirty="0" smtClean="0"/>
              <a:t>MSP-EXP430F5529</a:t>
            </a:r>
            <a:r>
              <a:rPr lang="zh-CN" altLang="zh-CN" dirty="0" smtClean="0"/>
              <a:t>开发板实验一程序代码文件夹（</a:t>
            </a:r>
            <a:r>
              <a:rPr lang="en-US" altLang="zh-CN" dirty="0" smtClean="0"/>
              <a:t>MSP-EXP430F5529 LAB CODE\LAB1</a:t>
            </a:r>
            <a:r>
              <a:rPr lang="zh-CN" altLang="zh-CN" dirty="0" smtClean="0"/>
              <a:t>）中包含一个名为</a:t>
            </a:r>
            <a:r>
              <a:rPr lang="en-US" altLang="zh-CN" dirty="0" smtClean="0"/>
              <a:t>MSP-EXP430F5529_HAL</a:t>
            </a:r>
            <a:r>
              <a:rPr lang="zh-CN" altLang="zh-CN" dirty="0" smtClean="0"/>
              <a:t>的硬件模块程序资源库，其中包含本实验所需的程序资源</a:t>
            </a:r>
            <a:r>
              <a:rPr lang="zh-CN" altLang="en-US" dirty="0" smtClean="0"/>
              <a:t>：</a:t>
            </a:r>
            <a:endParaRPr lang="zh-CN" altLang="zh-CN" dirty="0" smtClean="0"/>
          </a:p>
        </p:txBody>
      </p:sp>
      <p:grpSp>
        <p:nvGrpSpPr>
          <p:cNvPr id="121" name="组合 120"/>
          <p:cNvGrpSpPr/>
          <p:nvPr/>
        </p:nvGrpSpPr>
        <p:grpSpPr>
          <a:xfrm>
            <a:off x="-108520" y="2949990"/>
            <a:ext cx="2072953" cy="3268537"/>
            <a:chOff x="-108520" y="2661958"/>
            <a:chExt cx="2072953" cy="3268537"/>
          </a:xfrm>
        </p:grpSpPr>
        <p:sp>
          <p:nvSpPr>
            <p:cNvPr id="20" name="AutoShape 3"/>
            <p:cNvSpPr>
              <a:spLocks noChangeArrowheads="1"/>
            </p:cNvSpPr>
            <p:nvPr/>
          </p:nvSpPr>
          <p:spPr bwMode="gray">
            <a:xfrm>
              <a:off x="0" y="2661958"/>
              <a:ext cx="1964433" cy="3268537"/>
            </a:xfrm>
            <a:prstGeom prst="rightArrow">
              <a:avLst>
                <a:gd name="adj1" fmla="val 62787"/>
                <a:gd name="adj2" fmla="val 41259"/>
              </a:avLst>
            </a:prstGeom>
            <a:gradFill rotWithShape="1">
              <a:gsLst>
                <a:gs pos="29000">
                  <a:schemeClr val="bg1"/>
                </a:gs>
                <a:gs pos="64999">
                  <a:srgbClr val="F0EBD5"/>
                </a:gs>
                <a:gs pos="100000">
                  <a:srgbClr val="D1C39F"/>
                </a:gs>
              </a:gsLst>
              <a:lin ang="0" scaled="0"/>
            </a:gradFill>
            <a:ln w="19050" cap="rnd" algn="ctr">
              <a:solidFill>
                <a:schemeClr val="bg2"/>
              </a:solidFill>
              <a:prstDash val="sysDot"/>
              <a:miter lim="800000"/>
              <a:headEnd/>
              <a:tailEnd/>
            </a:ln>
            <a:effectLst/>
          </p:spPr>
          <p:txBody>
            <a:bodyPr wrap="none" anchor="ctr"/>
            <a:lstStyle/>
            <a:p>
              <a:pPr>
                <a:defRPr/>
              </a:pPr>
              <a:endParaRPr lang="zh-CN" altLang="en-US">
                <a:latin typeface="Arial" charset="0"/>
                <a:ea typeface="宋体" pitchFamily="2" charset="-122"/>
              </a:endParaRPr>
            </a:p>
          </p:txBody>
        </p:sp>
        <p:sp>
          <p:nvSpPr>
            <p:cNvPr id="21" name="Text Box 4"/>
            <p:cNvSpPr txBox="1">
              <a:spLocks noChangeArrowheads="1"/>
            </p:cNvSpPr>
            <p:nvPr/>
          </p:nvSpPr>
          <p:spPr bwMode="black">
            <a:xfrm>
              <a:off x="-108520" y="3755272"/>
              <a:ext cx="1659633" cy="830997"/>
            </a:xfrm>
            <a:prstGeom prst="rect">
              <a:avLst/>
            </a:prstGeom>
            <a:noFill/>
            <a:ln w="9525">
              <a:noFill/>
              <a:miter lim="800000"/>
              <a:headEnd/>
              <a:tailEnd/>
            </a:ln>
          </p:spPr>
          <p:txBody>
            <a:bodyPr wrap="square">
              <a:spAutoFit/>
            </a:bodyPr>
            <a:lstStyle/>
            <a:p>
              <a:pPr marL="120650" indent="-120650" algn="l" eaLnBrk="0" hangingPunct="0">
                <a:buFont typeface="Wingdings" pitchFamily="2" charset="2"/>
                <a:buNone/>
              </a:pPr>
              <a:r>
                <a:rPr lang="zh-CN" altLang="en-US" sz="2400" b="1" dirty="0" smtClean="0">
                  <a:solidFill>
                    <a:srgbClr val="1C1C1C"/>
                  </a:solidFill>
                  <a:latin typeface="华文新魏" pitchFamily="2" charset="-122"/>
                  <a:ea typeface="华文新魏" pitchFamily="2" charset="-122"/>
                </a:rPr>
                <a:t>  硬件模块程序资源</a:t>
              </a:r>
              <a:endParaRPr lang="en-US" altLang="zh-CN" sz="2400" b="1" dirty="0">
                <a:solidFill>
                  <a:srgbClr val="1C1C1C"/>
                </a:solidFill>
                <a:latin typeface="华文新魏" pitchFamily="2" charset="-122"/>
                <a:ea typeface="华文新魏" pitchFamily="2" charset="-122"/>
              </a:endParaRPr>
            </a:p>
          </p:txBody>
        </p:sp>
      </p:grpSp>
      <p:sp>
        <p:nvSpPr>
          <p:cNvPr id="22" name="AutoShape 5"/>
          <p:cNvSpPr>
            <a:spLocks noChangeArrowheads="1"/>
          </p:cNvSpPr>
          <p:nvPr/>
        </p:nvSpPr>
        <p:spPr bwMode="auto">
          <a:xfrm>
            <a:off x="2040633" y="2276872"/>
            <a:ext cx="6995863" cy="4176464"/>
          </a:xfrm>
          <a:prstGeom prst="roundRect">
            <a:avLst>
              <a:gd name="adj" fmla="val 3481"/>
            </a:avLst>
          </a:prstGeom>
          <a:noFill/>
          <a:ln w="19050" cap="rnd">
            <a:solidFill>
              <a:schemeClr val="accent2">
                <a:lumMod val="75000"/>
              </a:schemeClr>
            </a:solidFill>
            <a:prstDash val="sysDot"/>
            <a:round/>
            <a:headEnd/>
            <a:tailEnd/>
          </a:ln>
        </p:spPr>
        <p:txBody>
          <a:bodyPr wrap="none" anchor="ctr"/>
          <a:lstStyle/>
          <a:p>
            <a:endParaRPr lang="zh-CN" altLang="en-US">
              <a:ea typeface="宋体" pitchFamily="2" charset="-122"/>
            </a:endParaRPr>
          </a:p>
        </p:txBody>
      </p:sp>
      <p:grpSp>
        <p:nvGrpSpPr>
          <p:cNvPr id="122" name="组合 121"/>
          <p:cNvGrpSpPr/>
          <p:nvPr/>
        </p:nvGrpSpPr>
        <p:grpSpPr>
          <a:xfrm>
            <a:off x="2267744" y="2564904"/>
            <a:ext cx="6480720" cy="504056"/>
            <a:chOff x="2267744" y="2276872"/>
            <a:chExt cx="6480720" cy="504056"/>
          </a:xfrm>
        </p:grpSpPr>
        <p:sp>
          <p:nvSpPr>
            <p:cNvPr id="83" name="AutoShape 7"/>
            <p:cNvSpPr>
              <a:spLocks noChangeArrowheads="1"/>
            </p:cNvSpPr>
            <p:nvPr/>
          </p:nvSpPr>
          <p:spPr bwMode="gray">
            <a:xfrm>
              <a:off x="2787936" y="2276872"/>
              <a:ext cx="5960528" cy="504056"/>
            </a:xfrm>
            <a:prstGeom prst="roundRect">
              <a:avLst>
                <a:gd name="adj" fmla="val 10889"/>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0" scaled="1"/>
              <a:tileRect/>
            </a:gradFill>
            <a:ln w="38100">
              <a:noFill/>
              <a:round/>
              <a:headEnd/>
              <a:tailEnd/>
            </a:ln>
            <a:effectLst/>
          </p:spPr>
          <p:txBody>
            <a:bodyPr wrap="none" anchor="ctr"/>
            <a:lstStyle/>
            <a:p>
              <a:pPr>
                <a:defRPr/>
              </a:pPr>
              <a:endParaRPr lang="zh-CN" altLang="en-US">
                <a:latin typeface="Arial" charset="0"/>
                <a:ea typeface="宋体" pitchFamily="2" charset="-122"/>
              </a:endParaRPr>
            </a:p>
          </p:txBody>
        </p:sp>
        <p:sp>
          <p:nvSpPr>
            <p:cNvPr id="84" name="AutoShape 8"/>
            <p:cNvSpPr>
              <a:spLocks noChangeArrowheads="1"/>
            </p:cNvSpPr>
            <p:nvPr/>
          </p:nvSpPr>
          <p:spPr bwMode="gray">
            <a:xfrm>
              <a:off x="2729728" y="2392141"/>
              <a:ext cx="401637" cy="244213"/>
            </a:xfrm>
            <a:prstGeom prst="rightArrow">
              <a:avLst>
                <a:gd name="adj1" fmla="val 50000"/>
                <a:gd name="adj2" fmla="val 58333"/>
              </a:avLst>
            </a:prstGeom>
            <a:solidFill>
              <a:schemeClr val="bg1"/>
            </a:solidFill>
            <a:ln w="9525">
              <a:noFill/>
              <a:miter lim="800000"/>
              <a:headEnd/>
              <a:tailEnd/>
            </a:ln>
          </p:spPr>
          <p:txBody>
            <a:bodyPr wrap="none" anchor="ctr"/>
            <a:lstStyle/>
            <a:p>
              <a:endParaRPr lang="zh-CN" altLang="en-US">
                <a:ea typeface="宋体" pitchFamily="2" charset="-122"/>
              </a:endParaRPr>
            </a:p>
          </p:txBody>
        </p:sp>
        <p:sp>
          <p:nvSpPr>
            <p:cNvPr id="77" name="Text Box 17"/>
            <p:cNvSpPr txBox="1">
              <a:spLocks noChangeArrowheads="1"/>
            </p:cNvSpPr>
            <p:nvPr/>
          </p:nvSpPr>
          <p:spPr bwMode="gray">
            <a:xfrm>
              <a:off x="3203848" y="2348880"/>
              <a:ext cx="5544616" cy="338554"/>
            </a:xfrm>
            <a:prstGeom prst="rect">
              <a:avLst/>
            </a:prstGeom>
            <a:noFill/>
            <a:ln w="9525" algn="ctr">
              <a:noFill/>
              <a:miter lim="800000"/>
              <a:headEnd/>
              <a:tailEnd/>
            </a:ln>
          </p:spPr>
          <p:txBody>
            <a:bodyPr wrap="square">
              <a:spAutoFit/>
            </a:bodyPr>
            <a:lstStyle/>
            <a:p>
              <a:pPr eaLnBrk="0" hangingPunct="0"/>
              <a:r>
                <a:rPr lang="en-US" altLang="zh-CN" sz="1600" dirty="0" err="1" smtClean="0"/>
                <a:t>HAL_Board.h</a:t>
              </a:r>
              <a:r>
                <a:rPr lang="en-US" altLang="zh-CN" sz="1600" dirty="0" smtClean="0"/>
                <a:t>/.c </a:t>
              </a:r>
              <a:r>
                <a:rPr lang="zh-CN" altLang="zh-CN" sz="1600" dirty="0" smtClean="0"/>
                <a:t>：</a:t>
              </a:r>
              <a:r>
                <a:rPr lang="en-US" altLang="zh-CN" sz="1600" dirty="0" smtClean="0"/>
                <a:t>MSP-EXP430F5529</a:t>
              </a:r>
              <a:r>
                <a:rPr lang="zh-CN" altLang="zh-CN" sz="1600" dirty="0" smtClean="0"/>
                <a:t>开发板基本配置程序；</a:t>
              </a:r>
              <a:endParaRPr lang="en-US" altLang="zh-CN" sz="1600" dirty="0">
                <a:solidFill>
                  <a:srgbClr val="000000"/>
                </a:solidFill>
                <a:latin typeface="黑体" pitchFamily="2" charset="-122"/>
                <a:ea typeface="黑体" pitchFamily="2" charset="-122"/>
              </a:endParaRPr>
            </a:p>
          </p:txBody>
        </p:sp>
        <p:grpSp>
          <p:nvGrpSpPr>
            <p:cNvPr id="78" name="Group 4"/>
            <p:cNvGrpSpPr>
              <a:grpSpLocks/>
            </p:cNvGrpSpPr>
            <p:nvPr/>
          </p:nvGrpSpPr>
          <p:grpSpPr bwMode="auto">
            <a:xfrm>
              <a:off x="2267744" y="2342740"/>
              <a:ext cx="432048" cy="366180"/>
              <a:chOff x="1110" y="2656"/>
              <a:chExt cx="1549" cy="1351"/>
            </a:xfrm>
            <a:solidFill>
              <a:schemeClr val="accent1">
                <a:lumMod val="90000"/>
              </a:schemeClr>
            </a:solidFill>
          </p:grpSpPr>
          <p:sp>
            <p:nvSpPr>
              <p:cNvPr id="80" name="AutoShape 5"/>
              <p:cNvSpPr>
                <a:spLocks noChangeArrowheads="1"/>
              </p:cNvSpPr>
              <p:nvPr/>
            </p:nvSpPr>
            <p:spPr bwMode="gray">
              <a:xfrm>
                <a:off x="1123" y="2679"/>
                <a:ext cx="1536" cy="1328"/>
              </a:xfrm>
              <a:prstGeom prst="hexagon">
                <a:avLst>
                  <a:gd name="adj" fmla="val 28916"/>
                  <a:gd name="vf" fmla="val 115470"/>
                </a:avLst>
              </a:prstGeom>
              <a:grpFill/>
              <a:ln w="9525">
                <a:noFill/>
                <a:miter lim="800000"/>
                <a:headEnd/>
                <a:tailEnd/>
              </a:ln>
            </p:spPr>
            <p:txBody>
              <a:bodyPr wrap="none" anchor="ctr"/>
              <a:lstStyle/>
              <a:p>
                <a:endParaRPr lang="zh-CN" altLang="en-US">
                  <a:ea typeface="宋体" pitchFamily="2" charset="-122"/>
                </a:endParaRPr>
              </a:p>
            </p:txBody>
          </p:sp>
          <p:sp>
            <p:nvSpPr>
              <p:cNvPr id="81" name="AutoShape 6"/>
              <p:cNvSpPr>
                <a:spLocks noChangeArrowheads="1"/>
              </p:cNvSpPr>
              <p:nvPr/>
            </p:nvSpPr>
            <p:spPr bwMode="gray">
              <a:xfrm>
                <a:off x="1110" y="2656"/>
                <a:ext cx="1536" cy="1328"/>
              </a:xfrm>
              <a:prstGeom prst="hexagon">
                <a:avLst>
                  <a:gd name="adj" fmla="val 28916"/>
                  <a:gd name="vf" fmla="val 115470"/>
                </a:avLst>
              </a:prstGeom>
              <a:grpFill/>
              <a:ln w="9525">
                <a:solidFill>
                  <a:srgbClr val="C0C0C0"/>
                </a:solidFill>
                <a:miter lim="800000"/>
                <a:headEnd/>
                <a:tailEnd/>
              </a:ln>
            </p:spPr>
            <p:txBody>
              <a:bodyPr wrap="none" anchor="ctr"/>
              <a:lstStyle/>
              <a:p>
                <a:endParaRPr lang="zh-CN" altLang="en-US">
                  <a:ea typeface="宋体" pitchFamily="2" charset="-122"/>
                </a:endParaRPr>
              </a:p>
            </p:txBody>
          </p:sp>
          <p:sp>
            <p:nvSpPr>
              <p:cNvPr id="82" name="AutoShape 7"/>
              <p:cNvSpPr>
                <a:spLocks noChangeArrowheads="1"/>
              </p:cNvSpPr>
              <p:nvPr/>
            </p:nvSpPr>
            <p:spPr bwMode="gray">
              <a:xfrm>
                <a:off x="1200" y="2737"/>
                <a:ext cx="1349" cy="1167"/>
              </a:xfrm>
              <a:prstGeom prst="hexagon">
                <a:avLst>
                  <a:gd name="adj" fmla="val 28896"/>
                  <a:gd name="vf" fmla="val 115470"/>
                </a:avLst>
              </a:prstGeom>
              <a:solidFill>
                <a:schemeClr val="accent3">
                  <a:lumMod val="50000"/>
                </a:schemeClr>
              </a:solidFill>
              <a:ln w="9525">
                <a:solidFill>
                  <a:schemeClr val="tx1"/>
                </a:solidFill>
                <a:miter lim="800000"/>
                <a:headEnd/>
                <a:tailEnd/>
              </a:ln>
              <a:effectLst/>
            </p:spPr>
            <p:txBody>
              <a:bodyPr wrap="none" anchor="ctr"/>
              <a:lstStyle/>
              <a:p>
                <a:pPr>
                  <a:defRPr/>
                </a:pPr>
                <a:endParaRPr lang="zh-CN" altLang="en-US">
                  <a:latin typeface="Arial" charset="0"/>
                  <a:ea typeface="宋体" pitchFamily="2" charset="-122"/>
                </a:endParaRPr>
              </a:p>
            </p:txBody>
          </p:sp>
        </p:grpSp>
        <p:sp>
          <p:nvSpPr>
            <p:cNvPr id="79" name="Text Box 10"/>
            <p:cNvSpPr txBox="1">
              <a:spLocks noChangeArrowheads="1"/>
            </p:cNvSpPr>
            <p:nvPr/>
          </p:nvSpPr>
          <p:spPr bwMode="gray">
            <a:xfrm>
              <a:off x="2339752" y="2276872"/>
              <a:ext cx="248084" cy="314826"/>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ea typeface="宋体" pitchFamily="2" charset="-122"/>
                </a:rPr>
                <a:t>1</a:t>
              </a:r>
            </a:p>
          </p:txBody>
        </p:sp>
      </p:grpSp>
      <p:grpSp>
        <p:nvGrpSpPr>
          <p:cNvPr id="123" name="组合 122"/>
          <p:cNvGrpSpPr/>
          <p:nvPr/>
        </p:nvGrpSpPr>
        <p:grpSpPr>
          <a:xfrm>
            <a:off x="2267744" y="3284984"/>
            <a:ext cx="6480720" cy="504056"/>
            <a:chOff x="2267744" y="2996952"/>
            <a:chExt cx="6480720" cy="504056"/>
          </a:xfrm>
        </p:grpSpPr>
        <p:sp>
          <p:nvSpPr>
            <p:cNvPr id="86" name="AutoShape 7"/>
            <p:cNvSpPr>
              <a:spLocks noChangeArrowheads="1"/>
            </p:cNvSpPr>
            <p:nvPr/>
          </p:nvSpPr>
          <p:spPr bwMode="gray">
            <a:xfrm>
              <a:off x="2787936" y="2996952"/>
              <a:ext cx="5960528" cy="504056"/>
            </a:xfrm>
            <a:prstGeom prst="roundRect">
              <a:avLst>
                <a:gd name="adj" fmla="val 10889"/>
              </a:avLst>
            </a:prstGeom>
            <a:gradFill flip="none" rotWithShape="1">
              <a:gsLst>
                <a:gs pos="0">
                  <a:schemeClr val="accent5">
                    <a:lumMod val="75000"/>
                    <a:tint val="66000"/>
                    <a:satMod val="160000"/>
                  </a:schemeClr>
                </a:gs>
                <a:gs pos="50000">
                  <a:schemeClr val="accent5">
                    <a:lumMod val="75000"/>
                    <a:tint val="44500"/>
                    <a:satMod val="160000"/>
                  </a:schemeClr>
                </a:gs>
                <a:gs pos="100000">
                  <a:schemeClr val="accent5">
                    <a:lumMod val="75000"/>
                    <a:tint val="23500"/>
                    <a:satMod val="160000"/>
                  </a:schemeClr>
                </a:gs>
              </a:gsLst>
              <a:lin ang="0" scaled="1"/>
              <a:tileRect/>
            </a:gradFill>
            <a:ln w="38100">
              <a:noFill/>
              <a:round/>
              <a:headEnd/>
              <a:tailEnd/>
            </a:ln>
            <a:effectLst/>
          </p:spPr>
          <p:txBody>
            <a:bodyPr wrap="none" anchor="ctr"/>
            <a:lstStyle/>
            <a:p>
              <a:pPr>
                <a:defRPr/>
              </a:pPr>
              <a:endParaRPr lang="zh-CN" altLang="en-US">
                <a:latin typeface="Arial" charset="0"/>
                <a:ea typeface="宋体" pitchFamily="2" charset="-122"/>
              </a:endParaRPr>
            </a:p>
          </p:txBody>
        </p:sp>
        <p:sp>
          <p:nvSpPr>
            <p:cNvPr id="87" name="AutoShape 8"/>
            <p:cNvSpPr>
              <a:spLocks noChangeArrowheads="1"/>
            </p:cNvSpPr>
            <p:nvPr/>
          </p:nvSpPr>
          <p:spPr bwMode="gray">
            <a:xfrm>
              <a:off x="2729728" y="3112221"/>
              <a:ext cx="401637" cy="244213"/>
            </a:xfrm>
            <a:prstGeom prst="rightArrow">
              <a:avLst>
                <a:gd name="adj1" fmla="val 50000"/>
                <a:gd name="adj2" fmla="val 58333"/>
              </a:avLst>
            </a:prstGeom>
            <a:solidFill>
              <a:schemeClr val="bg1"/>
            </a:solidFill>
            <a:ln w="9525">
              <a:noFill/>
              <a:miter lim="800000"/>
              <a:headEnd/>
              <a:tailEnd/>
            </a:ln>
          </p:spPr>
          <p:txBody>
            <a:bodyPr wrap="none" anchor="ctr"/>
            <a:lstStyle/>
            <a:p>
              <a:endParaRPr lang="zh-CN" altLang="en-US">
                <a:ea typeface="宋体" pitchFamily="2" charset="-122"/>
              </a:endParaRPr>
            </a:p>
          </p:txBody>
        </p:sp>
        <p:sp>
          <p:nvSpPr>
            <p:cNvPr id="88" name="Text Box 17"/>
            <p:cNvSpPr txBox="1">
              <a:spLocks noChangeArrowheads="1"/>
            </p:cNvSpPr>
            <p:nvPr/>
          </p:nvSpPr>
          <p:spPr bwMode="gray">
            <a:xfrm>
              <a:off x="3203848" y="3068960"/>
              <a:ext cx="5400600" cy="338554"/>
            </a:xfrm>
            <a:prstGeom prst="rect">
              <a:avLst/>
            </a:prstGeom>
            <a:noFill/>
            <a:ln w="9525" algn="ctr">
              <a:noFill/>
              <a:miter lim="800000"/>
              <a:headEnd/>
              <a:tailEnd/>
            </a:ln>
          </p:spPr>
          <p:txBody>
            <a:bodyPr wrap="square">
              <a:spAutoFit/>
            </a:bodyPr>
            <a:lstStyle/>
            <a:p>
              <a:pPr eaLnBrk="0" hangingPunct="0"/>
              <a:r>
                <a:rPr lang="en-US" altLang="zh-CN" sz="1600" dirty="0" err="1" smtClean="0"/>
                <a:t>HAL_Menu.h</a:t>
              </a:r>
              <a:r>
                <a:rPr lang="en-US" altLang="zh-CN" sz="1600" dirty="0" smtClean="0"/>
                <a:t>/.c </a:t>
              </a:r>
              <a:r>
                <a:rPr lang="zh-CN" altLang="zh-CN" sz="1600" dirty="0" smtClean="0"/>
                <a:t>：用户菜单界面功能管理程序；</a:t>
              </a:r>
              <a:endParaRPr lang="en-US" altLang="zh-CN" sz="1600" dirty="0">
                <a:solidFill>
                  <a:srgbClr val="000000"/>
                </a:solidFill>
                <a:latin typeface="黑体" pitchFamily="2" charset="-122"/>
                <a:ea typeface="黑体" pitchFamily="2" charset="-122"/>
              </a:endParaRPr>
            </a:p>
          </p:txBody>
        </p:sp>
        <p:grpSp>
          <p:nvGrpSpPr>
            <p:cNvPr id="89" name="Group 4"/>
            <p:cNvGrpSpPr>
              <a:grpSpLocks/>
            </p:cNvGrpSpPr>
            <p:nvPr/>
          </p:nvGrpSpPr>
          <p:grpSpPr bwMode="auto">
            <a:xfrm>
              <a:off x="2267744" y="3062820"/>
              <a:ext cx="432048" cy="366180"/>
              <a:chOff x="1110" y="2656"/>
              <a:chExt cx="1549" cy="1351"/>
            </a:xfrm>
            <a:solidFill>
              <a:schemeClr val="accent1">
                <a:lumMod val="90000"/>
              </a:schemeClr>
            </a:solidFill>
          </p:grpSpPr>
          <p:sp>
            <p:nvSpPr>
              <p:cNvPr id="90" name="AutoShape 5"/>
              <p:cNvSpPr>
                <a:spLocks noChangeArrowheads="1"/>
              </p:cNvSpPr>
              <p:nvPr/>
            </p:nvSpPr>
            <p:spPr bwMode="gray">
              <a:xfrm>
                <a:off x="1123" y="2679"/>
                <a:ext cx="1536" cy="1328"/>
              </a:xfrm>
              <a:prstGeom prst="hexagon">
                <a:avLst>
                  <a:gd name="adj" fmla="val 28916"/>
                  <a:gd name="vf" fmla="val 115470"/>
                </a:avLst>
              </a:prstGeom>
              <a:grpFill/>
              <a:ln w="9525">
                <a:noFill/>
                <a:miter lim="800000"/>
                <a:headEnd/>
                <a:tailEnd/>
              </a:ln>
            </p:spPr>
            <p:txBody>
              <a:bodyPr wrap="none" anchor="ctr"/>
              <a:lstStyle/>
              <a:p>
                <a:endParaRPr lang="zh-CN" altLang="en-US">
                  <a:ea typeface="宋体" pitchFamily="2" charset="-122"/>
                </a:endParaRPr>
              </a:p>
            </p:txBody>
          </p:sp>
          <p:sp>
            <p:nvSpPr>
              <p:cNvPr id="91" name="AutoShape 6"/>
              <p:cNvSpPr>
                <a:spLocks noChangeArrowheads="1"/>
              </p:cNvSpPr>
              <p:nvPr/>
            </p:nvSpPr>
            <p:spPr bwMode="gray">
              <a:xfrm>
                <a:off x="1110" y="2656"/>
                <a:ext cx="1536" cy="1328"/>
              </a:xfrm>
              <a:prstGeom prst="hexagon">
                <a:avLst>
                  <a:gd name="adj" fmla="val 28916"/>
                  <a:gd name="vf" fmla="val 115470"/>
                </a:avLst>
              </a:prstGeom>
              <a:grpFill/>
              <a:ln w="9525">
                <a:solidFill>
                  <a:srgbClr val="C0C0C0"/>
                </a:solidFill>
                <a:miter lim="800000"/>
                <a:headEnd/>
                <a:tailEnd/>
              </a:ln>
            </p:spPr>
            <p:txBody>
              <a:bodyPr wrap="none" anchor="ctr"/>
              <a:lstStyle/>
              <a:p>
                <a:endParaRPr lang="zh-CN" altLang="en-US">
                  <a:ea typeface="宋体" pitchFamily="2" charset="-122"/>
                </a:endParaRPr>
              </a:p>
            </p:txBody>
          </p:sp>
          <p:sp>
            <p:nvSpPr>
              <p:cNvPr id="92" name="AutoShape 7"/>
              <p:cNvSpPr>
                <a:spLocks noChangeArrowheads="1"/>
              </p:cNvSpPr>
              <p:nvPr/>
            </p:nvSpPr>
            <p:spPr bwMode="gray">
              <a:xfrm>
                <a:off x="1200" y="2737"/>
                <a:ext cx="1349" cy="1167"/>
              </a:xfrm>
              <a:prstGeom prst="hexagon">
                <a:avLst>
                  <a:gd name="adj" fmla="val 28896"/>
                  <a:gd name="vf" fmla="val 115470"/>
                </a:avLst>
              </a:prstGeom>
              <a:solidFill>
                <a:schemeClr val="accent4">
                  <a:lumMod val="75000"/>
                </a:schemeClr>
              </a:solidFill>
              <a:ln w="9525">
                <a:solidFill>
                  <a:schemeClr val="tx1"/>
                </a:solidFill>
                <a:miter lim="800000"/>
                <a:headEnd/>
                <a:tailEnd/>
              </a:ln>
              <a:effectLst/>
            </p:spPr>
            <p:txBody>
              <a:bodyPr wrap="none" anchor="ctr"/>
              <a:lstStyle/>
              <a:p>
                <a:pPr>
                  <a:defRPr/>
                </a:pPr>
                <a:endParaRPr lang="zh-CN" altLang="en-US">
                  <a:latin typeface="Arial" charset="0"/>
                  <a:ea typeface="宋体" pitchFamily="2" charset="-122"/>
                </a:endParaRPr>
              </a:p>
            </p:txBody>
          </p:sp>
        </p:grpSp>
        <p:sp>
          <p:nvSpPr>
            <p:cNvPr id="93" name="Text Box 10"/>
            <p:cNvSpPr txBox="1">
              <a:spLocks noChangeArrowheads="1"/>
            </p:cNvSpPr>
            <p:nvPr/>
          </p:nvSpPr>
          <p:spPr bwMode="gray">
            <a:xfrm>
              <a:off x="2339752" y="2996952"/>
              <a:ext cx="340158" cy="461665"/>
            </a:xfrm>
            <a:prstGeom prst="rect">
              <a:avLst/>
            </a:prstGeom>
            <a:noFill/>
            <a:ln w="9525" algn="ctr">
              <a:noFill/>
              <a:miter lim="800000"/>
              <a:headEnd/>
              <a:tailEnd/>
            </a:ln>
          </p:spPr>
          <p:txBody>
            <a:bodyPr wrap="none">
              <a:spAutoFit/>
            </a:bodyPr>
            <a:lstStyle/>
            <a:p>
              <a:pPr eaLnBrk="0" hangingPunct="0"/>
              <a:r>
                <a:rPr lang="en-US" altLang="zh-CN" sz="2400" b="1" dirty="0" smtClean="0">
                  <a:solidFill>
                    <a:schemeClr val="bg1"/>
                  </a:solidFill>
                  <a:ea typeface="宋体" pitchFamily="2" charset="-122"/>
                </a:rPr>
                <a:t>2</a:t>
              </a:r>
              <a:endParaRPr lang="en-US" altLang="zh-CN" sz="2400" b="1" dirty="0">
                <a:solidFill>
                  <a:schemeClr val="bg1"/>
                </a:solidFill>
                <a:ea typeface="宋体" pitchFamily="2" charset="-122"/>
              </a:endParaRPr>
            </a:p>
          </p:txBody>
        </p:sp>
      </p:grpSp>
      <p:grpSp>
        <p:nvGrpSpPr>
          <p:cNvPr id="124" name="组合 123"/>
          <p:cNvGrpSpPr/>
          <p:nvPr/>
        </p:nvGrpSpPr>
        <p:grpSpPr>
          <a:xfrm>
            <a:off x="2267744" y="4077072"/>
            <a:ext cx="6480720" cy="504056"/>
            <a:chOff x="2267744" y="3789040"/>
            <a:chExt cx="6480720" cy="504056"/>
          </a:xfrm>
        </p:grpSpPr>
        <p:sp>
          <p:nvSpPr>
            <p:cNvPr id="95" name="AutoShape 7"/>
            <p:cNvSpPr>
              <a:spLocks noChangeArrowheads="1"/>
            </p:cNvSpPr>
            <p:nvPr/>
          </p:nvSpPr>
          <p:spPr bwMode="gray">
            <a:xfrm>
              <a:off x="2787936" y="3789040"/>
              <a:ext cx="5960528" cy="504056"/>
            </a:xfrm>
            <a:prstGeom prst="roundRect">
              <a:avLst>
                <a:gd name="adj" fmla="val 10889"/>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0" scaled="1"/>
              <a:tileRect/>
            </a:gradFill>
            <a:ln w="38100">
              <a:noFill/>
              <a:round/>
              <a:headEnd/>
              <a:tailEnd/>
            </a:ln>
            <a:effectLst/>
          </p:spPr>
          <p:txBody>
            <a:bodyPr wrap="none" anchor="ctr"/>
            <a:lstStyle/>
            <a:p>
              <a:pPr>
                <a:defRPr/>
              </a:pPr>
              <a:endParaRPr lang="zh-CN" altLang="en-US">
                <a:latin typeface="Arial" charset="0"/>
                <a:ea typeface="宋体" pitchFamily="2" charset="-122"/>
              </a:endParaRPr>
            </a:p>
          </p:txBody>
        </p:sp>
        <p:sp>
          <p:nvSpPr>
            <p:cNvPr id="96" name="AutoShape 8"/>
            <p:cNvSpPr>
              <a:spLocks noChangeArrowheads="1"/>
            </p:cNvSpPr>
            <p:nvPr/>
          </p:nvSpPr>
          <p:spPr bwMode="gray">
            <a:xfrm>
              <a:off x="2729728" y="3904309"/>
              <a:ext cx="401637" cy="244213"/>
            </a:xfrm>
            <a:prstGeom prst="rightArrow">
              <a:avLst>
                <a:gd name="adj1" fmla="val 50000"/>
                <a:gd name="adj2" fmla="val 58333"/>
              </a:avLst>
            </a:prstGeom>
            <a:solidFill>
              <a:schemeClr val="bg1"/>
            </a:solidFill>
            <a:ln w="9525">
              <a:noFill/>
              <a:miter lim="800000"/>
              <a:headEnd/>
              <a:tailEnd/>
            </a:ln>
          </p:spPr>
          <p:txBody>
            <a:bodyPr wrap="none" anchor="ctr"/>
            <a:lstStyle/>
            <a:p>
              <a:endParaRPr lang="zh-CN" altLang="en-US">
                <a:ea typeface="宋体" pitchFamily="2" charset="-122"/>
              </a:endParaRPr>
            </a:p>
          </p:txBody>
        </p:sp>
        <p:sp>
          <p:nvSpPr>
            <p:cNvPr id="97" name="Text Box 17"/>
            <p:cNvSpPr txBox="1">
              <a:spLocks noChangeArrowheads="1"/>
            </p:cNvSpPr>
            <p:nvPr/>
          </p:nvSpPr>
          <p:spPr bwMode="gray">
            <a:xfrm>
              <a:off x="3203848" y="3861048"/>
              <a:ext cx="4824536" cy="338554"/>
            </a:xfrm>
            <a:prstGeom prst="rect">
              <a:avLst/>
            </a:prstGeom>
            <a:noFill/>
            <a:ln w="9525" algn="ctr">
              <a:noFill/>
              <a:miter lim="800000"/>
              <a:headEnd/>
              <a:tailEnd/>
            </a:ln>
          </p:spPr>
          <p:txBody>
            <a:bodyPr wrap="square">
              <a:spAutoFit/>
            </a:bodyPr>
            <a:lstStyle/>
            <a:p>
              <a:pPr eaLnBrk="0" hangingPunct="0"/>
              <a:r>
                <a:rPr lang="en-US" altLang="zh-CN" sz="1600" dirty="0" err="1" smtClean="0"/>
                <a:t>HAL_Buttons.h</a:t>
              </a:r>
              <a:r>
                <a:rPr lang="en-US" altLang="zh-CN" sz="1600" dirty="0" smtClean="0"/>
                <a:t>/.c </a:t>
              </a:r>
              <a:r>
                <a:rPr lang="zh-CN" altLang="zh-CN" sz="1600" dirty="0" smtClean="0"/>
                <a:t>：按键</a:t>
              </a:r>
              <a:r>
                <a:rPr lang="en-US" altLang="zh-CN" sz="1600" dirty="0" smtClean="0"/>
                <a:t>S1</a:t>
              </a:r>
              <a:r>
                <a:rPr lang="zh-CN" altLang="zh-CN" sz="1600" dirty="0" smtClean="0"/>
                <a:t>和</a:t>
              </a:r>
              <a:r>
                <a:rPr lang="en-US" altLang="zh-CN" sz="1600" dirty="0" smtClean="0"/>
                <a:t>S2</a:t>
              </a:r>
              <a:r>
                <a:rPr lang="zh-CN" altLang="zh-CN" sz="1600" dirty="0" smtClean="0"/>
                <a:t>的功能管理程序；</a:t>
              </a:r>
              <a:endParaRPr lang="en-US" altLang="zh-CN" sz="1600" dirty="0">
                <a:solidFill>
                  <a:srgbClr val="000000"/>
                </a:solidFill>
                <a:latin typeface="黑体" pitchFamily="2" charset="-122"/>
                <a:ea typeface="黑体" pitchFamily="2" charset="-122"/>
              </a:endParaRPr>
            </a:p>
          </p:txBody>
        </p:sp>
        <p:grpSp>
          <p:nvGrpSpPr>
            <p:cNvPr id="98" name="Group 4"/>
            <p:cNvGrpSpPr>
              <a:grpSpLocks/>
            </p:cNvGrpSpPr>
            <p:nvPr/>
          </p:nvGrpSpPr>
          <p:grpSpPr bwMode="auto">
            <a:xfrm>
              <a:off x="2267744" y="3854908"/>
              <a:ext cx="432048" cy="366180"/>
              <a:chOff x="1110" y="2656"/>
              <a:chExt cx="1549" cy="1351"/>
            </a:xfrm>
            <a:solidFill>
              <a:schemeClr val="accent1">
                <a:lumMod val="90000"/>
              </a:schemeClr>
            </a:solidFill>
          </p:grpSpPr>
          <p:sp>
            <p:nvSpPr>
              <p:cNvPr id="99" name="AutoShape 5"/>
              <p:cNvSpPr>
                <a:spLocks noChangeArrowheads="1"/>
              </p:cNvSpPr>
              <p:nvPr/>
            </p:nvSpPr>
            <p:spPr bwMode="gray">
              <a:xfrm>
                <a:off x="1123" y="2679"/>
                <a:ext cx="1536" cy="1328"/>
              </a:xfrm>
              <a:prstGeom prst="hexagon">
                <a:avLst>
                  <a:gd name="adj" fmla="val 28916"/>
                  <a:gd name="vf" fmla="val 115470"/>
                </a:avLst>
              </a:prstGeom>
              <a:grpFill/>
              <a:ln w="9525">
                <a:noFill/>
                <a:miter lim="800000"/>
                <a:headEnd/>
                <a:tailEnd/>
              </a:ln>
            </p:spPr>
            <p:txBody>
              <a:bodyPr wrap="none" anchor="ctr"/>
              <a:lstStyle/>
              <a:p>
                <a:endParaRPr lang="zh-CN" altLang="en-US">
                  <a:ea typeface="宋体" pitchFamily="2" charset="-122"/>
                </a:endParaRPr>
              </a:p>
            </p:txBody>
          </p:sp>
          <p:sp>
            <p:nvSpPr>
              <p:cNvPr id="100" name="AutoShape 6"/>
              <p:cNvSpPr>
                <a:spLocks noChangeArrowheads="1"/>
              </p:cNvSpPr>
              <p:nvPr/>
            </p:nvSpPr>
            <p:spPr bwMode="gray">
              <a:xfrm>
                <a:off x="1110" y="2656"/>
                <a:ext cx="1536" cy="1328"/>
              </a:xfrm>
              <a:prstGeom prst="hexagon">
                <a:avLst>
                  <a:gd name="adj" fmla="val 28916"/>
                  <a:gd name="vf" fmla="val 115470"/>
                </a:avLst>
              </a:prstGeom>
              <a:grpFill/>
              <a:ln w="9525">
                <a:solidFill>
                  <a:srgbClr val="C0C0C0"/>
                </a:solidFill>
                <a:miter lim="800000"/>
                <a:headEnd/>
                <a:tailEnd/>
              </a:ln>
            </p:spPr>
            <p:txBody>
              <a:bodyPr wrap="none" anchor="ctr"/>
              <a:lstStyle/>
              <a:p>
                <a:endParaRPr lang="zh-CN" altLang="en-US">
                  <a:ea typeface="宋体" pitchFamily="2" charset="-122"/>
                </a:endParaRPr>
              </a:p>
            </p:txBody>
          </p:sp>
          <p:sp>
            <p:nvSpPr>
              <p:cNvPr id="101" name="AutoShape 7"/>
              <p:cNvSpPr>
                <a:spLocks noChangeArrowheads="1"/>
              </p:cNvSpPr>
              <p:nvPr/>
            </p:nvSpPr>
            <p:spPr bwMode="gray">
              <a:xfrm>
                <a:off x="1200" y="2737"/>
                <a:ext cx="1349" cy="1167"/>
              </a:xfrm>
              <a:prstGeom prst="hexagon">
                <a:avLst>
                  <a:gd name="adj" fmla="val 28896"/>
                  <a:gd name="vf" fmla="val 115470"/>
                </a:avLst>
              </a:prstGeom>
              <a:solidFill>
                <a:schemeClr val="accent4">
                  <a:lumMod val="60000"/>
                  <a:lumOff val="40000"/>
                </a:schemeClr>
              </a:solidFill>
              <a:ln w="9525">
                <a:solidFill>
                  <a:schemeClr val="tx1"/>
                </a:solidFill>
                <a:miter lim="800000"/>
                <a:headEnd/>
                <a:tailEnd/>
              </a:ln>
              <a:effectLst/>
            </p:spPr>
            <p:txBody>
              <a:bodyPr wrap="none" anchor="ctr"/>
              <a:lstStyle/>
              <a:p>
                <a:pPr>
                  <a:defRPr/>
                </a:pPr>
                <a:endParaRPr lang="zh-CN" altLang="en-US">
                  <a:latin typeface="Arial" charset="0"/>
                  <a:ea typeface="宋体" pitchFamily="2" charset="-122"/>
                </a:endParaRPr>
              </a:p>
            </p:txBody>
          </p:sp>
        </p:grpSp>
        <p:sp>
          <p:nvSpPr>
            <p:cNvPr id="102" name="Text Box 10"/>
            <p:cNvSpPr txBox="1">
              <a:spLocks noChangeArrowheads="1"/>
            </p:cNvSpPr>
            <p:nvPr/>
          </p:nvSpPr>
          <p:spPr bwMode="gray">
            <a:xfrm>
              <a:off x="2339752" y="3789040"/>
              <a:ext cx="340158" cy="461665"/>
            </a:xfrm>
            <a:prstGeom prst="rect">
              <a:avLst/>
            </a:prstGeom>
            <a:noFill/>
            <a:ln w="9525" algn="ctr">
              <a:noFill/>
              <a:miter lim="800000"/>
              <a:headEnd/>
              <a:tailEnd/>
            </a:ln>
          </p:spPr>
          <p:txBody>
            <a:bodyPr wrap="none">
              <a:spAutoFit/>
            </a:bodyPr>
            <a:lstStyle/>
            <a:p>
              <a:pPr eaLnBrk="0" hangingPunct="0"/>
              <a:r>
                <a:rPr lang="en-US" altLang="zh-CN" sz="2400" b="1" dirty="0" smtClean="0">
                  <a:solidFill>
                    <a:schemeClr val="bg1"/>
                  </a:solidFill>
                  <a:ea typeface="宋体" pitchFamily="2" charset="-122"/>
                </a:rPr>
                <a:t>3</a:t>
              </a:r>
              <a:endParaRPr lang="en-US" altLang="zh-CN" sz="2400" b="1" dirty="0">
                <a:solidFill>
                  <a:schemeClr val="bg1"/>
                </a:solidFill>
                <a:ea typeface="宋体" pitchFamily="2" charset="-122"/>
              </a:endParaRPr>
            </a:p>
          </p:txBody>
        </p:sp>
      </p:grpSp>
      <p:grpSp>
        <p:nvGrpSpPr>
          <p:cNvPr id="125" name="组合 124"/>
          <p:cNvGrpSpPr/>
          <p:nvPr/>
        </p:nvGrpSpPr>
        <p:grpSpPr>
          <a:xfrm>
            <a:off x="2267744" y="4797152"/>
            <a:ext cx="6480720" cy="504056"/>
            <a:chOff x="2267744" y="4509120"/>
            <a:chExt cx="6480720" cy="504056"/>
          </a:xfrm>
        </p:grpSpPr>
        <p:sp>
          <p:nvSpPr>
            <p:cNvPr id="104" name="AutoShape 7"/>
            <p:cNvSpPr>
              <a:spLocks noChangeArrowheads="1"/>
            </p:cNvSpPr>
            <p:nvPr/>
          </p:nvSpPr>
          <p:spPr bwMode="gray">
            <a:xfrm>
              <a:off x="2787936" y="4509120"/>
              <a:ext cx="5960528" cy="504056"/>
            </a:xfrm>
            <a:prstGeom prst="roundRect">
              <a:avLst>
                <a:gd name="adj" fmla="val 10889"/>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0" scaled="1"/>
              <a:tileRect/>
            </a:gradFill>
            <a:ln w="38100">
              <a:noFill/>
              <a:round/>
              <a:headEnd/>
              <a:tailEnd/>
            </a:ln>
            <a:effectLst/>
          </p:spPr>
          <p:txBody>
            <a:bodyPr wrap="none" anchor="ctr"/>
            <a:lstStyle/>
            <a:p>
              <a:pPr>
                <a:defRPr/>
              </a:pPr>
              <a:endParaRPr lang="zh-CN" altLang="en-US">
                <a:latin typeface="Arial" charset="0"/>
                <a:ea typeface="宋体" pitchFamily="2" charset="-122"/>
              </a:endParaRPr>
            </a:p>
          </p:txBody>
        </p:sp>
        <p:sp>
          <p:nvSpPr>
            <p:cNvPr id="105" name="AutoShape 8"/>
            <p:cNvSpPr>
              <a:spLocks noChangeArrowheads="1"/>
            </p:cNvSpPr>
            <p:nvPr/>
          </p:nvSpPr>
          <p:spPr bwMode="gray">
            <a:xfrm>
              <a:off x="2729728" y="4624389"/>
              <a:ext cx="401637" cy="244213"/>
            </a:xfrm>
            <a:prstGeom prst="rightArrow">
              <a:avLst>
                <a:gd name="adj1" fmla="val 50000"/>
                <a:gd name="adj2" fmla="val 58333"/>
              </a:avLst>
            </a:prstGeom>
            <a:solidFill>
              <a:schemeClr val="bg1"/>
            </a:solidFill>
            <a:ln w="9525">
              <a:noFill/>
              <a:miter lim="800000"/>
              <a:headEnd/>
              <a:tailEnd/>
            </a:ln>
          </p:spPr>
          <p:txBody>
            <a:bodyPr wrap="none" anchor="ctr"/>
            <a:lstStyle/>
            <a:p>
              <a:endParaRPr lang="zh-CN" altLang="en-US">
                <a:ea typeface="宋体" pitchFamily="2" charset="-122"/>
              </a:endParaRPr>
            </a:p>
          </p:txBody>
        </p:sp>
        <p:sp>
          <p:nvSpPr>
            <p:cNvPr id="106" name="Text Box 17"/>
            <p:cNvSpPr txBox="1">
              <a:spLocks noChangeArrowheads="1"/>
            </p:cNvSpPr>
            <p:nvPr/>
          </p:nvSpPr>
          <p:spPr bwMode="gray">
            <a:xfrm>
              <a:off x="3203848" y="4581128"/>
              <a:ext cx="5256584" cy="338554"/>
            </a:xfrm>
            <a:prstGeom prst="rect">
              <a:avLst/>
            </a:prstGeom>
            <a:noFill/>
            <a:ln w="9525" algn="ctr">
              <a:noFill/>
              <a:miter lim="800000"/>
              <a:headEnd/>
              <a:tailEnd/>
            </a:ln>
          </p:spPr>
          <p:txBody>
            <a:bodyPr wrap="square">
              <a:spAutoFit/>
            </a:bodyPr>
            <a:lstStyle/>
            <a:p>
              <a:r>
                <a:rPr lang="en-US" altLang="zh-CN" sz="1600" dirty="0" smtClean="0"/>
                <a:t>HAL_Dogs102x6.h/.c </a:t>
              </a:r>
              <a:r>
                <a:rPr lang="zh-CN" altLang="zh-CN" sz="1600" dirty="0" smtClean="0"/>
                <a:t>：</a:t>
              </a:r>
              <a:r>
                <a:rPr lang="en-US" altLang="zh-CN" sz="1600" dirty="0" smtClean="0"/>
                <a:t>102x64</a:t>
              </a:r>
              <a:r>
                <a:rPr lang="zh-CN" altLang="zh-CN" sz="1600" dirty="0" smtClean="0"/>
                <a:t>液晶功能管理程序；</a:t>
              </a:r>
              <a:endParaRPr lang="zh-CN" altLang="zh-CN" sz="1600" dirty="0"/>
            </a:p>
          </p:txBody>
        </p:sp>
        <p:grpSp>
          <p:nvGrpSpPr>
            <p:cNvPr id="107" name="Group 4"/>
            <p:cNvGrpSpPr>
              <a:grpSpLocks/>
            </p:cNvGrpSpPr>
            <p:nvPr/>
          </p:nvGrpSpPr>
          <p:grpSpPr bwMode="auto">
            <a:xfrm>
              <a:off x="2267744" y="4574988"/>
              <a:ext cx="432048" cy="366180"/>
              <a:chOff x="1110" y="2656"/>
              <a:chExt cx="1549" cy="1351"/>
            </a:xfrm>
            <a:solidFill>
              <a:schemeClr val="accent1">
                <a:lumMod val="90000"/>
              </a:schemeClr>
            </a:solidFill>
          </p:grpSpPr>
          <p:sp>
            <p:nvSpPr>
              <p:cNvPr id="108" name="AutoShape 5"/>
              <p:cNvSpPr>
                <a:spLocks noChangeArrowheads="1"/>
              </p:cNvSpPr>
              <p:nvPr/>
            </p:nvSpPr>
            <p:spPr bwMode="gray">
              <a:xfrm>
                <a:off x="1123" y="2679"/>
                <a:ext cx="1536" cy="1328"/>
              </a:xfrm>
              <a:prstGeom prst="hexagon">
                <a:avLst>
                  <a:gd name="adj" fmla="val 28916"/>
                  <a:gd name="vf" fmla="val 115470"/>
                </a:avLst>
              </a:prstGeom>
              <a:grpFill/>
              <a:ln w="9525">
                <a:noFill/>
                <a:miter lim="800000"/>
                <a:headEnd/>
                <a:tailEnd/>
              </a:ln>
            </p:spPr>
            <p:txBody>
              <a:bodyPr wrap="none" anchor="ctr"/>
              <a:lstStyle/>
              <a:p>
                <a:endParaRPr lang="zh-CN" altLang="en-US">
                  <a:ea typeface="宋体" pitchFamily="2" charset="-122"/>
                </a:endParaRPr>
              </a:p>
            </p:txBody>
          </p:sp>
          <p:sp>
            <p:nvSpPr>
              <p:cNvPr id="109" name="AutoShape 6"/>
              <p:cNvSpPr>
                <a:spLocks noChangeArrowheads="1"/>
              </p:cNvSpPr>
              <p:nvPr/>
            </p:nvSpPr>
            <p:spPr bwMode="gray">
              <a:xfrm>
                <a:off x="1110" y="2656"/>
                <a:ext cx="1536" cy="1328"/>
              </a:xfrm>
              <a:prstGeom prst="hexagon">
                <a:avLst>
                  <a:gd name="adj" fmla="val 28916"/>
                  <a:gd name="vf" fmla="val 115470"/>
                </a:avLst>
              </a:prstGeom>
              <a:grpFill/>
              <a:ln w="9525">
                <a:solidFill>
                  <a:srgbClr val="C0C0C0"/>
                </a:solidFill>
                <a:miter lim="800000"/>
                <a:headEnd/>
                <a:tailEnd/>
              </a:ln>
            </p:spPr>
            <p:txBody>
              <a:bodyPr wrap="none" anchor="ctr"/>
              <a:lstStyle/>
              <a:p>
                <a:endParaRPr lang="zh-CN" altLang="en-US">
                  <a:ea typeface="宋体" pitchFamily="2" charset="-122"/>
                </a:endParaRPr>
              </a:p>
            </p:txBody>
          </p:sp>
          <p:sp>
            <p:nvSpPr>
              <p:cNvPr id="110" name="AutoShape 7"/>
              <p:cNvSpPr>
                <a:spLocks noChangeArrowheads="1"/>
              </p:cNvSpPr>
              <p:nvPr/>
            </p:nvSpPr>
            <p:spPr bwMode="gray">
              <a:xfrm>
                <a:off x="1200" y="2737"/>
                <a:ext cx="1349" cy="1167"/>
              </a:xfrm>
              <a:prstGeom prst="hexagon">
                <a:avLst>
                  <a:gd name="adj" fmla="val 28896"/>
                  <a:gd name="vf" fmla="val 115470"/>
                </a:avLst>
              </a:prstGeom>
              <a:solidFill>
                <a:srgbClr val="92D050"/>
              </a:solidFill>
              <a:ln w="9525">
                <a:solidFill>
                  <a:schemeClr val="tx1"/>
                </a:solidFill>
                <a:miter lim="800000"/>
                <a:headEnd/>
                <a:tailEnd/>
              </a:ln>
              <a:effectLst/>
            </p:spPr>
            <p:txBody>
              <a:bodyPr wrap="none" anchor="ctr"/>
              <a:lstStyle/>
              <a:p>
                <a:pPr>
                  <a:defRPr/>
                </a:pPr>
                <a:endParaRPr lang="zh-CN" altLang="en-US">
                  <a:latin typeface="Arial" charset="0"/>
                  <a:ea typeface="宋体" pitchFamily="2" charset="-122"/>
                </a:endParaRPr>
              </a:p>
            </p:txBody>
          </p:sp>
        </p:grpSp>
        <p:sp>
          <p:nvSpPr>
            <p:cNvPr id="111" name="Text Box 10"/>
            <p:cNvSpPr txBox="1">
              <a:spLocks noChangeArrowheads="1"/>
            </p:cNvSpPr>
            <p:nvPr/>
          </p:nvSpPr>
          <p:spPr bwMode="gray">
            <a:xfrm>
              <a:off x="2339752" y="4509120"/>
              <a:ext cx="340158" cy="461665"/>
            </a:xfrm>
            <a:prstGeom prst="rect">
              <a:avLst/>
            </a:prstGeom>
            <a:noFill/>
            <a:ln w="9525" algn="ctr">
              <a:noFill/>
              <a:miter lim="800000"/>
              <a:headEnd/>
              <a:tailEnd/>
            </a:ln>
          </p:spPr>
          <p:txBody>
            <a:bodyPr wrap="none">
              <a:spAutoFit/>
            </a:bodyPr>
            <a:lstStyle/>
            <a:p>
              <a:pPr eaLnBrk="0" hangingPunct="0"/>
              <a:r>
                <a:rPr lang="en-US" altLang="zh-CN" sz="2400" b="1" dirty="0" smtClean="0">
                  <a:solidFill>
                    <a:schemeClr val="bg1"/>
                  </a:solidFill>
                  <a:ea typeface="宋体" pitchFamily="2" charset="-122"/>
                </a:rPr>
                <a:t>4</a:t>
              </a:r>
              <a:endParaRPr lang="en-US" altLang="zh-CN" sz="2400" b="1" dirty="0">
                <a:solidFill>
                  <a:schemeClr val="bg1"/>
                </a:solidFill>
                <a:ea typeface="宋体" pitchFamily="2" charset="-122"/>
              </a:endParaRPr>
            </a:p>
          </p:txBody>
        </p:sp>
      </p:grpSp>
      <p:grpSp>
        <p:nvGrpSpPr>
          <p:cNvPr id="126" name="组合 125"/>
          <p:cNvGrpSpPr/>
          <p:nvPr/>
        </p:nvGrpSpPr>
        <p:grpSpPr>
          <a:xfrm>
            <a:off x="2267744" y="5517232"/>
            <a:ext cx="6480720" cy="504056"/>
            <a:chOff x="2267744" y="5229200"/>
            <a:chExt cx="6480720" cy="504056"/>
          </a:xfrm>
        </p:grpSpPr>
        <p:grpSp>
          <p:nvGrpSpPr>
            <p:cNvPr id="112" name="Group 6"/>
            <p:cNvGrpSpPr>
              <a:grpSpLocks/>
            </p:cNvGrpSpPr>
            <p:nvPr/>
          </p:nvGrpSpPr>
          <p:grpSpPr bwMode="auto">
            <a:xfrm>
              <a:off x="2729728" y="5229200"/>
              <a:ext cx="6018736" cy="504056"/>
              <a:chOff x="2304" y="1200"/>
              <a:chExt cx="3102" cy="774"/>
            </a:xfrm>
          </p:grpSpPr>
          <p:sp>
            <p:nvSpPr>
              <p:cNvPr id="113" name="AutoShape 7"/>
              <p:cNvSpPr>
                <a:spLocks noChangeArrowheads="1"/>
              </p:cNvSpPr>
              <p:nvPr/>
            </p:nvSpPr>
            <p:spPr bwMode="gray">
              <a:xfrm>
                <a:off x="2334" y="1200"/>
                <a:ext cx="3072" cy="774"/>
              </a:xfrm>
              <a:prstGeom prst="roundRect">
                <a:avLst>
                  <a:gd name="adj" fmla="val 10889"/>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0" scaled="1"/>
                <a:tileRect/>
              </a:gradFill>
              <a:ln w="38100">
                <a:noFill/>
                <a:round/>
                <a:headEnd/>
                <a:tailEnd/>
              </a:ln>
              <a:effectLst/>
            </p:spPr>
            <p:txBody>
              <a:bodyPr wrap="none" anchor="ctr"/>
              <a:lstStyle/>
              <a:p>
                <a:pPr>
                  <a:defRPr/>
                </a:pPr>
                <a:endParaRPr lang="zh-CN" altLang="en-US">
                  <a:latin typeface="Arial" charset="0"/>
                  <a:ea typeface="宋体" pitchFamily="2" charset="-122"/>
                </a:endParaRPr>
              </a:p>
            </p:txBody>
          </p:sp>
          <p:sp>
            <p:nvSpPr>
              <p:cNvPr id="114" name="AutoShape 8"/>
              <p:cNvSpPr>
                <a:spLocks noChangeArrowheads="1"/>
              </p:cNvSpPr>
              <p:nvPr/>
            </p:nvSpPr>
            <p:spPr bwMode="gray">
              <a:xfrm>
                <a:off x="2304" y="1377"/>
                <a:ext cx="207" cy="375"/>
              </a:xfrm>
              <a:prstGeom prst="rightArrow">
                <a:avLst>
                  <a:gd name="adj1" fmla="val 50000"/>
                  <a:gd name="adj2" fmla="val 58333"/>
                </a:avLst>
              </a:prstGeom>
              <a:solidFill>
                <a:schemeClr val="bg1"/>
              </a:solidFill>
              <a:ln w="9525">
                <a:noFill/>
                <a:miter lim="800000"/>
                <a:headEnd/>
                <a:tailEnd/>
              </a:ln>
            </p:spPr>
            <p:txBody>
              <a:bodyPr wrap="none" anchor="ctr"/>
              <a:lstStyle/>
              <a:p>
                <a:endParaRPr lang="zh-CN" altLang="en-US">
                  <a:ea typeface="宋体" pitchFamily="2" charset="-122"/>
                </a:endParaRPr>
              </a:p>
            </p:txBody>
          </p:sp>
        </p:grpSp>
        <p:sp>
          <p:nvSpPr>
            <p:cNvPr id="115" name="Text Box 17"/>
            <p:cNvSpPr txBox="1">
              <a:spLocks noChangeArrowheads="1"/>
            </p:cNvSpPr>
            <p:nvPr/>
          </p:nvSpPr>
          <p:spPr bwMode="gray">
            <a:xfrm>
              <a:off x="3203848" y="5301208"/>
              <a:ext cx="4464496" cy="338554"/>
            </a:xfrm>
            <a:prstGeom prst="rect">
              <a:avLst/>
            </a:prstGeom>
            <a:noFill/>
            <a:ln w="9525" algn="ctr">
              <a:noFill/>
              <a:miter lim="800000"/>
              <a:headEnd/>
              <a:tailEnd/>
            </a:ln>
          </p:spPr>
          <p:txBody>
            <a:bodyPr wrap="square">
              <a:spAutoFit/>
            </a:bodyPr>
            <a:lstStyle/>
            <a:p>
              <a:pPr eaLnBrk="0" hangingPunct="0"/>
              <a:r>
                <a:rPr lang="en-US" altLang="zh-CN" sz="1600" dirty="0" err="1" smtClean="0"/>
                <a:t>HAL_Wheel.h</a:t>
              </a:r>
              <a:r>
                <a:rPr lang="en-US" altLang="zh-CN" sz="1600" dirty="0" smtClean="0"/>
                <a:t>/.c </a:t>
              </a:r>
              <a:r>
                <a:rPr lang="zh-CN" altLang="zh-CN" sz="1600" dirty="0" smtClean="0"/>
                <a:t>：齿轮电位计功能管理程序。</a:t>
              </a:r>
              <a:endParaRPr lang="en-US" altLang="zh-CN" sz="1600" dirty="0">
                <a:solidFill>
                  <a:srgbClr val="000000"/>
                </a:solidFill>
                <a:latin typeface="黑体" pitchFamily="2" charset="-122"/>
                <a:ea typeface="黑体" pitchFamily="2" charset="-122"/>
              </a:endParaRPr>
            </a:p>
          </p:txBody>
        </p:sp>
        <p:grpSp>
          <p:nvGrpSpPr>
            <p:cNvPr id="116" name="Group 4"/>
            <p:cNvGrpSpPr>
              <a:grpSpLocks/>
            </p:cNvGrpSpPr>
            <p:nvPr/>
          </p:nvGrpSpPr>
          <p:grpSpPr bwMode="auto">
            <a:xfrm>
              <a:off x="2267744" y="5295068"/>
              <a:ext cx="432048" cy="366180"/>
              <a:chOff x="1110" y="2656"/>
              <a:chExt cx="1549" cy="1351"/>
            </a:xfrm>
            <a:solidFill>
              <a:schemeClr val="accent1">
                <a:lumMod val="90000"/>
              </a:schemeClr>
            </a:solidFill>
          </p:grpSpPr>
          <p:sp>
            <p:nvSpPr>
              <p:cNvPr id="117" name="AutoShape 5"/>
              <p:cNvSpPr>
                <a:spLocks noChangeArrowheads="1"/>
              </p:cNvSpPr>
              <p:nvPr/>
            </p:nvSpPr>
            <p:spPr bwMode="gray">
              <a:xfrm>
                <a:off x="1123" y="2679"/>
                <a:ext cx="1536" cy="1328"/>
              </a:xfrm>
              <a:prstGeom prst="hexagon">
                <a:avLst>
                  <a:gd name="adj" fmla="val 28916"/>
                  <a:gd name="vf" fmla="val 115470"/>
                </a:avLst>
              </a:prstGeom>
              <a:grpFill/>
              <a:ln w="9525">
                <a:noFill/>
                <a:miter lim="800000"/>
                <a:headEnd/>
                <a:tailEnd/>
              </a:ln>
            </p:spPr>
            <p:txBody>
              <a:bodyPr wrap="none" anchor="ctr"/>
              <a:lstStyle/>
              <a:p>
                <a:endParaRPr lang="zh-CN" altLang="en-US">
                  <a:ea typeface="宋体" pitchFamily="2" charset="-122"/>
                </a:endParaRPr>
              </a:p>
            </p:txBody>
          </p:sp>
          <p:sp>
            <p:nvSpPr>
              <p:cNvPr id="118" name="AutoShape 6"/>
              <p:cNvSpPr>
                <a:spLocks noChangeArrowheads="1"/>
              </p:cNvSpPr>
              <p:nvPr/>
            </p:nvSpPr>
            <p:spPr bwMode="gray">
              <a:xfrm>
                <a:off x="1110" y="2656"/>
                <a:ext cx="1536" cy="1328"/>
              </a:xfrm>
              <a:prstGeom prst="hexagon">
                <a:avLst>
                  <a:gd name="adj" fmla="val 28916"/>
                  <a:gd name="vf" fmla="val 115470"/>
                </a:avLst>
              </a:prstGeom>
              <a:grpFill/>
              <a:ln w="9525">
                <a:solidFill>
                  <a:srgbClr val="C0C0C0"/>
                </a:solidFill>
                <a:miter lim="800000"/>
                <a:headEnd/>
                <a:tailEnd/>
              </a:ln>
            </p:spPr>
            <p:txBody>
              <a:bodyPr wrap="none" anchor="ctr"/>
              <a:lstStyle/>
              <a:p>
                <a:endParaRPr lang="zh-CN" altLang="en-US">
                  <a:ea typeface="宋体" pitchFamily="2" charset="-122"/>
                </a:endParaRPr>
              </a:p>
            </p:txBody>
          </p:sp>
          <p:sp>
            <p:nvSpPr>
              <p:cNvPr id="119" name="AutoShape 7"/>
              <p:cNvSpPr>
                <a:spLocks noChangeArrowheads="1"/>
              </p:cNvSpPr>
              <p:nvPr/>
            </p:nvSpPr>
            <p:spPr bwMode="gray">
              <a:xfrm>
                <a:off x="1200" y="2737"/>
                <a:ext cx="1349" cy="1167"/>
              </a:xfrm>
              <a:prstGeom prst="hexagon">
                <a:avLst>
                  <a:gd name="adj" fmla="val 28896"/>
                  <a:gd name="vf" fmla="val 115470"/>
                </a:avLst>
              </a:prstGeom>
              <a:solidFill>
                <a:srgbClr val="FFC000"/>
              </a:solidFill>
              <a:ln w="9525">
                <a:solidFill>
                  <a:schemeClr val="tx1"/>
                </a:solidFill>
                <a:miter lim="800000"/>
                <a:headEnd/>
                <a:tailEnd/>
              </a:ln>
              <a:effectLst/>
            </p:spPr>
            <p:txBody>
              <a:bodyPr wrap="none" anchor="ctr"/>
              <a:lstStyle/>
              <a:p>
                <a:pPr>
                  <a:defRPr/>
                </a:pPr>
                <a:endParaRPr lang="zh-CN" altLang="en-US">
                  <a:latin typeface="Arial" charset="0"/>
                  <a:ea typeface="宋体" pitchFamily="2" charset="-122"/>
                </a:endParaRPr>
              </a:p>
            </p:txBody>
          </p:sp>
        </p:grpSp>
        <p:sp>
          <p:nvSpPr>
            <p:cNvPr id="120" name="Text Box 10"/>
            <p:cNvSpPr txBox="1">
              <a:spLocks noChangeArrowheads="1"/>
            </p:cNvSpPr>
            <p:nvPr/>
          </p:nvSpPr>
          <p:spPr bwMode="gray">
            <a:xfrm>
              <a:off x="2339752" y="5229200"/>
              <a:ext cx="340158" cy="461665"/>
            </a:xfrm>
            <a:prstGeom prst="rect">
              <a:avLst/>
            </a:prstGeom>
            <a:noFill/>
            <a:ln w="9525" algn="ctr">
              <a:noFill/>
              <a:miter lim="800000"/>
              <a:headEnd/>
              <a:tailEnd/>
            </a:ln>
          </p:spPr>
          <p:txBody>
            <a:bodyPr wrap="none">
              <a:spAutoFit/>
            </a:bodyPr>
            <a:lstStyle/>
            <a:p>
              <a:pPr eaLnBrk="0" hangingPunct="0"/>
              <a:r>
                <a:rPr lang="en-US" altLang="zh-CN" sz="2400" b="1" dirty="0" smtClean="0">
                  <a:solidFill>
                    <a:schemeClr val="bg1"/>
                  </a:solidFill>
                  <a:ea typeface="宋体" pitchFamily="2" charset="-122"/>
                </a:rPr>
                <a:t>5</a:t>
              </a:r>
              <a:endParaRPr lang="en-US" altLang="zh-CN" sz="2400" b="1" dirty="0">
                <a:solidFill>
                  <a:schemeClr val="bg1"/>
                </a:solidFill>
                <a:ea typeface="宋体"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withEffect">
                                  <p:stCondLst>
                                    <p:cond delay="0"/>
                                  </p:stCondLst>
                                  <p:childTnLst>
                                    <p:set>
                                      <p:cBhvr>
                                        <p:cTn id="6" dur="1" fill="hold">
                                          <p:stCondLst>
                                            <p:cond delay="0"/>
                                          </p:stCondLst>
                                        </p:cTn>
                                        <p:tgtEl>
                                          <p:spTgt spid="121"/>
                                        </p:tgtEl>
                                        <p:attrNameLst>
                                          <p:attrName>style.visibility</p:attrName>
                                        </p:attrNameLst>
                                      </p:cBhvr>
                                      <p:to>
                                        <p:strVal val="visible"/>
                                      </p:to>
                                    </p:set>
                                    <p:anim calcmode="lin" valueType="num">
                                      <p:cBhvr>
                                        <p:cTn id="7" dur="1000" fill="hold"/>
                                        <p:tgtEl>
                                          <p:spTgt spid="121"/>
                                        </p:tgtEl>
                                        <p:attrNameLst>
                                          <p:attrName>ppt_x</p:attrName>
                                        </p:attrNameLst>
                                      </p:cBhvr>
                                      <p:tavLst>
                                        <p:tav tm="0">
                                          <p:val>
                                            <p:strVal val="#ppt_x-.2"/>
                                          </p:val>
                                        </p:tav>
                                        <p:tav tm="100000">
                                          <p:val>
                                            <p:strVal val="#ppt_x"/>
                                          </p:val>
                                        </p:tav>
                                      </p:tavLst>
                                    </p:anim>
                                    <p:anim calcmode="lin" valueType="num">
                                      <p:cBhvr>
                                        <p:cTn id="8" dur="1000" fill="hold"/>
                                        <p:tgtEl>
                                          <p:spTgt spid="121"/>
                                        </p:tgtEl>
                                        <p:attrNameLst>
                                          <p:attrName>ppt_y</p:attrName>
                                        </p:attrNameLst>
                                      </p:cBhvr>
                                      <p:tavLst>
                                        <p:tav tm="0">
                                          <p:val>
                                            <p:strVal val="#ppt_y"/>
                                          </p:val>
                                        </p:tav>
                                        <p:tav tm="100000">
                                          <p:val>
                                            <p:strVal val="#ppt_y"/>
                                          </p:val>
                                        </p:tav>
                                      </p:tavLst>
                                    </p:anim>
                                    <p:animEffect transition="in" filter="wipe(right)" prLst="gradientSize: 0.1">
                                      <p:cBhvr>
                                        <p:cTn id="9" dur="1000"/>
                                        <p:tgtEl>
                                          <p:spTgt spid="121"/>
                                        </p:tgtEl>
                                      </p:cBhvr>
                                    </p:animEffect>
                                  </p:childTnLst>
                                </p:cTn>
                              </p:par>
                              <p:par>
                                <p:cTn id="10" presetID="29"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1000" fill="hold"/>
                                        <p:tgtEl>
                                          <p:spTgt spid="22"/>
                                        </p:tgtEl>
                                        <p:attrNameLst>
                                          <p:attrName>ppt_x</p:attrName>
                                        </p:attrNameLst>
                                      </p:cBhvr>
                                      <p:tavLst>
                                        <p:tav tm="0">
                                          <p:val>
                                            <p:strVal val="#ppt_x-.2"/>
                                          </p:val>
                                        </p:tav>
                                        <p:tav tm="100000">
                                          <p:val>
                                            <p:strVal val="#ppt_x"/>
                                          </p:val>
                                        </p:tav>
                                      </p:tavLst>
                                    </p:anim>
                                    <p:anim calcmode="lin" valueType="num">
                                      <p:cBhvr>
                                        <p:cTn id="13" dur="1000" fill="hold"/>
                                        <p:tgtEl>
                                          <p:spTgt spid="22"/>
                                        </p:tgtEl>
                                        <p:attrNameLst>
                                          <p:attrName>ppt_y</p:attrName>
                                        </p:attrNameLst>
                                      </p:cBhvr>
                                      <p:tavLst>
                                        <p:tav tm="0">
                                          <p:val>
                                            <p:strVal val="#ppt_y"/>
                                          </p:val>
                                        </p:tav>
                                        <p:tav tm="100000">
                                          <p:val>
                                            <p:strVal val="#ppt_y"/>
                                          </p:val>
                                        </p:tav>
                                      </p:tavLst>
                                    </p:anim>
                                    <p:animEffect transition="in" filter="wipe(right)" prLst="gradientSize: 0.1">
                                      <p:cBhvr>
                                        <p:cTn id="14" dur="1000"/>
                                        <p:tgtEl>
                                          <p:spTgt spid="22"/>
                                        </p:tgtEl>
                                      </p:cBhvr>
                                    </p:animEffect>
                                  </p:childTnLst>
                                </p:cTn>
                              </p:par>
                            </p:childTnLst>
                          </p:cTn>
                        </p:par>
                        <p:par>
                          <p:cTn id="15" fill="hold">
                            <p:stCondLst>
                              <p:cond delay="1000"/>
                            </p:stCondLst>
                            <p:childTnLst>
                              <p:par>
                                <p:cTn id="16" presetID="47" presetClass="entr" presetSubtype="0" fill="hold" nodeType="afterEffect">
                                  <p:stCondLst>
                                    <p:cond delay="0"/>
                                  </p:stCondLst>
                                  <p:childTnLst>
                                    <p:set>
                                      <p:cBhvr>
                                        <p:cTn id="17" dur="1" fill="hold">
                                          <p:stCondLst>
                                            <p:cond delay="0"/>
                                          </p:stCondLst>
                                        </p:cTn>
                                        <p:tgtEl>
                                          <p:spTgt spid="122"/>
                                        </p:tgtEl>
                                        <p:attrNameLst>
                                          <p:attrName>style.visibility</p:attrName>
                                        </p:attrNameLst>
                                      </p:cBhvr>
                                      <p:to>
                                        <p:strVal val="visible"/>
                                      </p:to>
                                    </p:set>
                                    <p:animEffect transition="in" filter="fade">
                                      <p:cBhvr>
                                        <p:cTn id="18" dur="500"/>
                                        <p:tgtEl>
                                          <p:spTgt spid="122"/>
                                        </p:tgtEl>
                                      </p:cBhvr>
                                    </p:animEffect>
                                    <p:anim calcmode="lin" valueType="num">
                                      <p:cBhvr>
                                        <p:cTn id="19" dur="500" fill="hold"/>
                                        <p:tgtEl>
                                          <p:spTgt spid="122"/>
                                        </p:tgtEl>
                                        <p:attrNameLst>
                                          <p:attrName>ppt_x</p:attrName>
                                        </p:attrNameLst>
                                      </p:cBhvr>
                                      <p:tavLst>
                                        <p:tav tm="0">
                                          <p:val>
                                            <p:strVal val="#ppt_x"/>
                                          </p:val>
                                        </p:tav>
                                        <p:tav tm="100000">
                                          <p:val>
                                            <p:strVal val="#ppt_x"/>
                                          </p:val>
                                        </p:tav>
                                      </p:tavLst>
                                    </p:anim>
                                    <p:anim calcmode="lin" valueType="num">
                                      <p:cBhvr>
                                        <p:cTn id="20" dur="500" fill="hold"/>
                                        <p:tgtEl>
                                          <p:spTgt spid="122"/>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47" presetClass="entr" presetSubtype="0" fill="hold" nodeType="afterEffect">
                                  <p:stCondLst>
                                    <p:cond delay="0"/>
                                  </p:stCondLst>
                                  <p:childTnLst>
                                    <p:set>
                                      <p:cBhvr>
                                        <p:cTn id="23" dur="1" fill="hold">
                                          <p:stCondLst>
                                            <p:cond delay="0"/>
                                          </p:stCondLst>
                                        </p:cTn>
                                        <p:tgtEl>
                                          <p:spTgt spid="123"/>
                                        </p:tgtEl>
                                        <p:attrNameLst>
                                          <p:attrName>style.visibility</p:attrName>
                                        </p:attrNameLst>
                                      </p:cBhvr>
                                      <p:to>
                                        <p:strVal val="visible"/>
                                      </p:to>
                                    </p:set>
                                    <p:animEffect transition="in" filter="fade">
                                      <p:cBhvr>
                                        <p:cTn id="24" dur="500"/>
                                        <p:tgtEl>
                                          <p:spTgt spid="123"/>
                                        </p:tgtEl>
                                      </p:cBhvr>
                                    </p:animEffect>
                                    <p:anim calcmode="lin" valueType="num">
                                      <p:cBhvr>
                                        <p:cTn id="25" dur="500" fill="hold"/>
                                        <p:tgtEl>
                                          <p:spTgt spid="123"/>
                                        </p:tgtEl>
                                        <p:attrNameLst>
                                          <p:attrName>ppt_x</p:attrName>
                                        </p:attrNameLst>
                                      </p:cBhvr>
                                      <p:tavLst>
                                        <p:tav tm="0">
                                          <p:val>
                                            <p:strVal val="#ppt_x"/>
                                          </p:val>
                                        </p:tav>
                                        <p:tav tm="100000">
                                          <p:val>
                                            <p:strVal val="#ppt_x"/>
                                          </p:val>
                                        </p:tav>
                                      </p:tavLst>
                                    </p:anim>
                                    <p:anim calcmode="lin" valueType="num">
                                      <p:cBhvr>
                                        <p:cTn id="26" dur="500" fill="hold"/>
                                        <p:tgtEl>
                                          <p:spTgt spid="123"/>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47" presetClass="entr" presetSubtype="0" fill="hold" nodeType="afterEffect">
                                  <p:stCondLst>
                                    <p:cond delay="0"/>
                                  </p:stCondLst>
                                  <p:childTnLst>
                                    <p:set>
                                      <p:cBhvr>
                                        <p:cTn id="29" dur="1" fill="hold">
                                          <p:stCondLst>
                                            <p:cond delay="0"/>
                                          </p:stCondLst>
                                        </p:cTn>
                                        <p:tgtEl>
                                          <p:spTgt spid="124"/>
                                        </p:tgtEl>
                                        <p:attrNameLst>
                                          <p:attrName>style.visibility</p:attrName>
                                        </p:attrNameLst>
                                      </p:cBhvr>
                                      <p:to>
                                        <p:strVal val="visible"/>
                                      </p:to>
                                    </p:set>
                                    <p:animEffect transition="in" filter="fade">
                                      <p:cBhvr>
                                        <p:cTn id="30" dur="500"/>
                                        <p:tgtEl>
                                          <p:spTgt spid="124"/>
                                        </p:tgtEl>
                                      </p:cBhvr>
                                    </p:animEffect>
                                    <p:anim calcmode="lin" valueType="num">
                                      <p:cBhvr>
                                        <p:cTn id="31" dur="500" fill="hold"/>
                                        <p:tgtEl>
                                          <p:spTgt spid="124"/>
                                        </p:tgtEl>
                                        <p:attrNameLst>
                                          <p:attrName>ppt_x</p:attrName>
                                        </p:attrNameLst>
                                      </p:cBhvr>
                                      <p:tavLst>
                                        <p:tav tm="0">
                                          <p:val>
                                            <p:strVal val="#ppt_x"/>
                                          </p:val>
                                        </p:tav>
                                        <p:tav tm="100000">
                                          <p:val>
                                            <p:strVal val="#ppt_x"/>
                                          </p:val>
                                        </p:tav>
                                      </p:tavLst>
                                    </p:anim>
                                    <p:anim calcmode="lin" valueType="num">
                                      <p:cBhvr>
                                        <p:cTn id="32" dur="500" fill="hold"/>
                                        <p:tgtEl>
                                          <p:spTgt spid="124"/>
                                        </p:tgtEl>
                                        <p:attrNameLst>
                                          <p:attrName>ppt_y</p:attrName>
                                        </p:attrNameLst>
                                      </p:cBhvr>
                                      <p:tavLst>
                                        <p:tav tm="0">
                                          <p:val>
                                            <p:strVal val="#ppt_y-.1"/>
                                          </p:val>
                                        </p:tav>
                                        <p:tav tm="100000">
                                          <p:val>
                                            <p:strVal val="#ppt_y"/>
                                          </p:val>
                                        </p:tav>
                                      </p:tavLst>
                                    </p:anim>
                                  </p:childTnLst>
                                </p:cTn>
                              </p:par>
                            </p:childTnLst>
                          </p:cTn>
                        </p:par>
                        <p:par>
                          <p:cTn id="33" fill="hold">
                            <p:stCondLst>
                              <p:cond delay="2500"/>
                            </p:stCondLst>
                            <p:childTnLst>
                              <p:par>
                                <p:cTn id="34" presetID="47" presetClass="entr" presetSubtype="0" fill="hold" nodeType="afterEffect">
                                  <p:stCondLst>
                                    <p:cond delay="0"/>
                                  </p:stCondLst>
                                  <p:childTnLst>
                                    <p:set>
                                      <p:cBhvr>
                                        <p:cTn id="35" dur="1" fill="hold">
                                          <p:stCondLst>
                                            <p:cond delay="0"/>
                                          </p:stCondLst>
                                        </p:cTn>
                                        <p:tgtEl>
                                          <p:spTgt spid="125"/>
                                        </p:tgtEl>
                                        <p:attrNameLst>
                                          <p:attrName>style.visibility</p:attrName>
                                        </p:attrNameLst>
                                      </p:cBhvr>
                                      <p:to>
                                        <p:strVal val="visible"/>
                                      </p:to>
                                    </p:set>
                                    <p:animEffect transition="in" filter="fade">
                                      <p:cBhvr>
                                        <p:cTn id="36" dur="500"/>
                                        <p:tgtEl>
                                          <p:spTgt spid="125"/>
                                        </p:tgtEl>
                                      </p:cBhvr>
                                    </p:animEffect>
                                    <p:anim calcmode="lin" valueType="num">
                                      <p:cBhvr>
                                        <p:cTn id="37" dur="500" fill="hold"/>
                                        <p:tgtEl>
                                          <p:spTgt spid="125"/>
                                        </p:tgtEl>
                                        <p:attrNameLst>
                                          <p:attrName>ppt_x</p:attrName>
                                        </p:attrNameLst>
                                      </p:cBhvr>
                                      <p:tavLst>
                                        <p:tav tm="0">
                                          <p:val>
                                            <p:strVal val="#ppt_x"/>
                                          </p:val>
                                        </p:tav>
                                        <p:tav tm="100000">
                                          <p:val>
                                            <p:strVal val="#ppt_x"/>
                                          </p:val>
                                        </p:tav>
                                      </p:tavLst>
                                    </p:anim>
                                    <p:anim calcmode="lin" valueType="num">
                                      <p:cBhvr>
                                        <p:cTn id="38" dur="500" fill="hold"/>
                                        <p:tgtEl>
                                          <p:spTgt spid="125"/>
                                        </p:tgtEl>
                                        <p:attrNameLst>
                                          <p:attrName>ppt_y</p:attrName>
                                        </p:attrNameLst>
                                      </p:cBhvr>
                                      <p:tavLst>
                                        <p:tav tm="0">
                                          <p:val>
                                            <p:strVal val="#ppt_y-.1"/>
                                          </p:val>
                                        </p:tav>
                                        <p:tav tm="100000">
                                          <p:val>
                                            <p:strVal val="#ppt_y"/>
                                          </p:val>
                                        </p:tav>
                                      </p:tavLst>
                                    </p:anim>
                                  </p:childTnLst>
                                </p:cTn>
                              </p:par>
                            </p:childTnLst>
                          </p:cTn>
                        </p:par>
                        <p:par>
                          <p:cTn id="39" fill="hold">
                            <p:stCondLst>
                              <p:cond delay="3000"/>
                            </p:stCondLst>
                            <p:childTnLst>
                              <p:par>
                                <p:cTn id="40" presetID="47" presetClass="entr" presetSubtype="0" fill="hold" nodeType="afterEffect">
                                  <p:stCondLst>
                                    <p:cond delay="0"/>
                                  </p:stCondLst>
                                  <p:childTnLst>
                                    <p:set>
                                      <p:cBhvr>
                                        <p:cTn id="41" dur="1" fill="hold">
                                          <p:stCondLst>
                                            <p:cond delay="0"/>
                                          </p:stCondLst>
                                        </p:cTn>
                                        <p:tgtEl>
                                          <p:spTgt spid="126"/>
                                        </p:tgtEl>
                                        <p:attrNameLst>
                                          <p:attrName>style.visibility</p:attrName>
                                        </p:attrNameLst>
                                      </p:cBhvr>
                                      <p:to>
                                        <p:strVal val="visible"/>
                                      </p:to>
                                    </p:set>
                                    <p:animEffect transition="in" filter="fade">
                                      <p:cBhvr>
                                        <p:cTn id="42" dur="500"/>
                                        <p:tgtEl>
                                          <p:spTgt spid="126"/>
                                        </p:tgtEl>
                                      </p:cBhvr>
                                    </p:animEffect>
                                    <p:anim calcmode="lin" valueType="num">
                                      <p:cBhvr>
                                        <p:cTn id="43" dur="500" fill="hold"/>
                                        <p:tgtEl>
                                          <p:spTgt spid="126"/>
                                        </p:tgtEl>
                                        <p:attrNameLst>
                                          <p:attrName>ppt_x</p:attrName>
                                        </p:attrNameLst>
                                      </p:cBhvr>
                                      <p:tavLst>
                                        <p:tav tm="0">
                                          <p:val>
                                            <p:strVal val="#ppt_x"/>
                                          </p:val>
                                        </p:tav>
                                        <p:tav tm="100000">
                                          <p:val>
                                            <p:strVal val="#ppt_x"/>
                                          </p:val>
                                        </p:tav>
                                      </p:tavLst>
                                    </p:anim>
                                    <p:anim calcmode="lin" valueType="num">
                                      <p:cBhvr>
                                        <p:cTn id="44" dur="500" fill="hold"/>
                                        <p:tgtEl>
                                          <p:spTgt spid="1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457200" y="274638"/>
            <a:ext cx="8229600" cy="706090"/>
          </a:xfrm>
          <a:prstGeom prst="rect">
            <a:avLst/>
          </a:prstGeom>
        </p:spPr>
        <p:txBody>
          <a:bodyPr vert="horz" lIns="91440" tIns="45720" rIns="91440" bIns="45720" rtlCol="0" anchor="ctr">
            <a:normAutofit/>
          </a:bodyPr>
          <a:lstStyle/>
          <a:p>
            <a:pPr algn="ctr"/>
            <a:r>
              <a:rPr lang="zh-CN" altLang="zh-CN" sz="3600" b="1" dirty="0" smtClean="0">
                <a:solidFill>
                  <a:schemeClr val="bg1"/>
                </a:solidFill>
              </a:rPr>
              <a:t>程序资源介绍</a:t>
            </a:r>
            <a:endParaRPr lang="zh-CN" altLang="zh-CN" sz="3600" b="1" dirty="0">
              <a:solidFill>
                <a:schemeClr val="bg1"/>
              </a:solidFill>
            </a:endParaRPr>
          </a:p>
        </p:txBody>
      </p:sp>
      <p:sp>
        <p:nvSpPr>
          <p:cNvPr id="4" name="TextBox 3"/>
          <p:cNvSpPr txBox="1"/>
          <p:nvPr/>
        </p:nvSpPr>
        <p:spPr>
          <a:xfrm>
            <a:off x="179512" y="980728"/>
            <a:ext cx="7632848" cy="369332"/>
          </a:xfrm>
          <a:prstGeom prst="rect">
            <a:avLst/>
          </a:prstGeom>
          <a:noFill/>
        </p:spPr>
        <p:txBody>
          <a:bodyPr wrap="square" rtlCol="0">
            <a:spAutoFit/>
          </a:bodyPr>
          <a:lstStyle/>
          <a:p>
            <a:r>
              <a:rPr lang="en-US" altLang="zh-CN" dirty="0" smtClean="0">
                <a:latin typeface="+mn-ea"/>
              </a:rPr>
              <a:t>    (1). HAL_Board.h/.c</a:t>
            </a:r>
            <a:r>
              <a:rPr lang="zh-CN" altLang="en-US" dirty="0" smtClean="0">
                <a:latin typeface="+mn-ea"/>
              </a:rPr>
              <a:t>程序资源介绍：</a:t>
            </a:r>
            <a:endParaRPr lang="zh-CN" altLang="en-US" dirty="0">
              <a:latin typeface="+mn-ea"/>
            </a:endParaRPr>
          </a:p>
        </p:txBody>
      </p:sp>
      <p:sp>
        <p:nvSpPr>
          <p:cNvPr id="5" name="TextBox 4"/>
          <p:cNvSpPr txBox="1"/>
          <p:nvPr/>
        </p:nvSpPr>
        <p:spPr>
          <a:xfrm>
            <a:off x="683568" y="1475492"/>
            <a:ext cx="2383986" cy="369332"/>
          </a:xfrm>
          <a:prstGeom prst="rect">
            <a:avLst/>
          </a:prstGeom>
          <a:noFill/>
        </p:spPr>
        <p:txBody>
          <a:bodyPr wrap="none" rtlCol="0">
            <a:spAutoFit/>
          </a:bodyPr>
          <a:lstStyle/>
          <a:p>
            <a:r>
              <a:rPr lang="en-US" altLang="zh-CN" dirty="0" smtClean="0"/>
              <a:t>◆LED</a:t>
            </a:r>
            <a:r>
              <a:rPr lang="zh-CN" altLang="zh-CN" dirty="0" smtClean="0"/>
              <a:t>的定义程序段：</a:t>
            </a:r>
          </a:p>
        </p:txBody>
      </p:sp>
      <p:sp>
        <p:nvSpPr>
          <p:cNvPr id="409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097" name="Text Box 1"/>
          <p:cNvSpPr txBox="1">
            <a:spLocks noChangeArrowheads="1"/>
          </p:cNvSpPr>
          <p:nvPr/>
        </p:nvSpPr>
        <p:spPr bwMode="auto">
          <a:xfrm>
            <a:off x="323528" y="1988840"/>
            <a:ext cx="8424936" cy="2304256"/>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#define</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0" i="0" u="sng" strike="noStrike" cap="none" normalizeH="0" baseline="0" dirty="0" smtClean="0">
                <a:ln>
                  <a:noFill/>
                </a:ln>
                <a:solidFill>
                  <a:srgbClr val="000000"/>
                </a:solidFill>
                <a:effectLst/>
                <a:latin typeface="Courier New" pitchFamily="49" charset="0"/>
                <a:ea typeface="宋体" pitchFamily="2" charset="-122"/>
                <a:cs typeface="Courier New" pitchFamily="49" charset="0"/>
              </a:rPr>
              <a:t>LED1</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0x01</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#define</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LED2        0x02</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#define</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LED3        0x04</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#define</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LED4        0x08</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#define</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LED5        0x10</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#define</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LED6        0x20</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#define</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LED7        0x40</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#define</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LED8        0x80</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#define</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LED_ALL     0xFF</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p:txBody>
      </p:sp>
      <p:sp>
        <p:nvSpPr>
          <p:cNvPr id="410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10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3969" name="Object 1"/>
          <p:cNvGraphicFramePr>
            <a:graphicFrameLocks noChangeAspect="1"/>
          </p:cNvGraphicFramePr>
          <p:nvPr/>
        </p:nvGraphicFramePr>
        <p:xfrm>
          <a:off x="814784" y="4508648"/>
          <a:ext cx="7213600" cy="1944688"/>
        </p:xfrm>
        <a:graphic>
          <a:graphicData uri="http://schemas.openxmlformats.org/presentationml/2006/ole">
            <p:oleObj spid="_x0000_s83969" r:id="rId3" imgW="6923983" imgH="1852554" progId="Visio.Drawing.11">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nodeType="withEffect">
                                  <p:stCondLst>
                                    <p:cond delay="0"/>
                                  </p:stCondLst>
                                  <p:childTnLst>
                                    <p:set>
                                      <p:cBhvr>
                                        <p:cTn id="6" dur="1" fill="hold">
                                          <p:stCondLst>
                                            <p:cond delay="0"/>
                                          </p:stCondLst>
                                        </p:cTn>
                                        <p:tgtEl>
                                          <p:spTgt spid="83969"/>
                                        </p:tgtEl>
                                        <p:attrNameLst>
                                          <p:attrName>style.visibility</p:attrName>
                                        </p:attrNameLst>
                                      </p:cBhvr>
                                      <p:to>
                                        <p:strVal val="visible"/>
                                      </p:to>
                                    </p:set>
                                    <p:animEffect transition="in" filter="wheel(4)">
                                      <p:cBhvr>
                                        <p:cTn id="7" dur="1000"/>
                                        <p:tgtEl>
                                          <p:spTgt spid="839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23528" y="1475492"/>
            <a:ext cx="8424936" cy="707886"/>
            <a:chOff x="323528" y="1475492"/>
            <a:chExt cx="8424936" cy="707886"/>
          </a:xfrm>
        </p:grpSpPr>
        <p:sp>
          <p:nvSpPr>
            <p:cNvPr id="3" name="TextBox 2"/>
            <p:cNvSpPr txBox="1"/>
            <p:nvPr/>
          </p:nvSpPr>
          <p:spPr>
            <a:xfrm>
              <a:off x="666764" y="1475492"/>
              <a:ext cx="3905236" cy="369332"/>
            </a:xfrm>
            <a:prstGeom prst="rect">
              <a:avLst/>
            </a:prstGeom>
            <a:noFill/>
          </p:spPr>
          <p:txBody>
            <a:bodyPr wrap="none" rtlCol="0">
              <a:spAutoFit/>
            </a:bodyPr>
            <a:lstStyle/>
            <a:p>
              <a:r>
                <a:rPr lang="en-US" altLang="zh-CN" dirty="0" smtClean="0"/>
                <a:t>◆ MSP-EXP430F5529</a:t>
              </a:r>
              <a:r>
                <a:rPr lang="zh-CN" altLang="zh-CN" dirty="0" smtClean="0"/>
                <a:t>开发板初始化： </a:t>
              </a:r>
            </a:p>
          </p:txBody>
        </p:sp>
        <p:sp>
          <p:nvSpPr>
            <p:cNvPr id="4" name="Text Box 4"/>
            <p:cNvSpPr txBox="1">
              <a:spLocks noChangeArrowheads="1"/>
            </p:cNvSpPr>
            <p:nvPr/>
          </p:nvSpPr>
          <p:spPr bwMode="auto">
            <a:xfrm>
              <a:off x="323528" y="1844824"/>
              <a:ext cx="8424936" cy="338554"/>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extern</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Board_init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p:txBody>
        </p:sp>
      </p:grpSp>
      <p:grpSp>
        <p:nvGrpSpPr>
          <p:cNvPr id="11" name="组合 10"/>
          <p:cNvGrpSpPr/>
          <p:nvPr/>
        </p:nvGrpSpPr>
        <p:grpSpPr>
          <a:xfrm>
            <a:off x="323528" y="2636912"/>
            <a:ext cx="8424936" cy="1152128"/>
            <a:chOff x="323528" y="2636912"/>
            <a:chExt cx="8424936" cy="1152128"/>
          </a:xfrm>
        </p:grpSpPr>
        <p:sp>
          <p:nvSpPr>
            <p:cNvPr id="5" name="TextBox 4"/>
            <p:cNvSpPr txBox="1"/>
            <p:nvPr/>
          </p:nvSpPr>
          <p:spPr>
            <a:xfrm>
              <a:off x="611560" y="2636912"/>
              <a:ext cx="1523174" cy="369332"/>
            </a:xfrm>
            <a:prstGeom prst="rect">
              <a:avLst/>
            </a:prstGeom>
            <a:noFill/>
          </p:spPr>
          <p:txBody>
            <a:bodyPr wrap="none" rtlCol="0">
              <a:spAutoFit/>
            </a:bodyPr>
            <a:lstStyle/>
            <a:p>
              <a:r>
                <a:rPr lang="en-US" altLang="zh-CN" dirty="0" smtClean="0"/>
                <a:t>◆LED</a:t>
              </a:r>
              <a:r>
                <a:rPr lang="zh-CN" altLang="zh-CN" dirty="0" smtClean="0"/>
                <a:t>的控制</a:t>
              </a:r>
              <a:r>
                <a:rPr lang="en-US" altLang="zh-CN" dirty="0" smtClean="0"/>
                <a:t>:</a:t>
              </a:r>
              <a:endParaRPr lang="zh-CN" altLang="en-US" dirty="0"/>
            </a:p>
          </p:txBody>
        </p:sp>
        <p:sp>
          <p:nvSpPr>
            <p:cNvPr id="6" name="Text Box 1"/>
            <p:cNvSpPr txBox="1">
              <a:spLocks noChangeArrowheads="1"/>
            </p:cNvSpPr>
            <p:nvPr/>
          </p:nvSpPr>
          <p:spPr bwMode="auto">
            <a:xfrm>
              <a:off x="323528" y="2958043"/>
              <a:ext cx="8424936" cy="830997"/>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extern</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Board_ledOn</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uint8_t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ledMask</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extern</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Board_ledOff</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uint8_t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ledMask</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extern</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Board_ledToggle</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uint8_t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ledMask</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p:txBody>
        </p:sp>
      </p:grpSp>
      <p:grpSp>
        <p:nvGrpSpPr>
          <p:cNvPr id="12" name="组合 11"/>
          <p:cNvGrpSpPr/>
          <p:nvPr/>
        </p:nvGrpSpPr>
        <p:grpSpPr>
          <a:xfrm>
            <a:off x="323528" y="4211796"/>
            <a:ext cx="8424936" cy="729372"/>
            <a:chOff x="323528" y="4211796"/>
            <a:chExt cx="8424936" cy="729372"/>
          </a:xfrm>
        </p:grpSpPr>
        <p:sp>
          <p:nvSpPr>
            <p:cNvPr id="7" name="TextBox 6"/>
            <p:cNvSpPr txBox="1"/>
            <p:nvPr/>
          </p:nvSpPr>
          <p:spPr>
            <a:xfrm>
              <a:off x="611560" y="4211796"/>
              <a:ext cx="4586512" cy="369332"/>
            </a:xfrm>
            <a:prstGeom prst="rect">
              <a:avLst/>
            </a:prstGeom>
            <a:noFill/>
          </p:spPr>
          <p:txBody>
            <a:bodyPr wrap="none" rtlCol="0">
              <a:spAutoFit/>
            </a:bodyPr>
            <a:lstStyle/>
            <a:p>
              <a:r>
                <a:rPr lang="zh-CN" altLang="en-US" dirty="0" smtClean="0"/>
                <a:t>◆</a:t>
              </a:r>
              <a:r>
                <a:rPr lang="zh-CN" altLang="zh-CN" dirty="0" smtClean="0"/>
                <a:t>例：若点亮</a:t>
              </a:r>
              <a:r>
                <a:rPr lang="en-US" altLang="zh-CN" dirty="0" smtClean="0"/>
                <a:t>LED1</a:t>
              </a:r>
              <a:r>
                <a:rPr lang="zh-CN" altLang="zh-CN" dirty="0" smtClean="0"/>
                <a:t>和</a:t>
              </a:r>
              <a:r>
                <a:rPr lang="en-US" altLang="zh-CN" dirty="0" smtClean="0"/>
                <a:t>LED2</a:t>
              </a:r>
              <a:r>
                <a:rPr lang="zh-CN" altLang="zh-CN" dirty="0" smtClean="0"/>
                <a:t>，其程序可写为：</a:t>
              </a:r>
            </a:p>
          </p:txBody>
        </p:sp>
        <p:sp>
          <p:nvSpPr>
            <p:cNvPr id="8" name="Text Box 4"/>
            <p:cNvSpPr txBox="1">
              <a:spLocks noChangeArrowheads="1"/>
            </p:cNvSpPr>
            <p:nvPr/>
          </p:nvSpPr>
          <p:spPr bwMode="auto">
            <a:xfrm>
              <a:off x="323528" y="4602614"/>
              <a:ext cx="8424936" cy="338554"/>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Board_ledOn</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LED1+LED2</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p:txBody>
        </p:sp>
      </p:grpSp>
      <p:sp>
        <p:nvSpPr>
          <p:cNvPr id="9" name="标题 1"/>
          <p:cNvSpPr txBox="1">
            <a:spLocks/>
          </p:cNvSpPr>
          <p:nvPr/>
        </p:nvSpPr>
        <p:spPr>
          <a:xfrm>
            <a:off x="457200" y="274638"/>
            <a:ext cx="8229600" cy="706090"/>
          </a:xfrm>
          <a:prstGeom prst="rect">
            <a:avLst/>
          </a:prstGeom>
        </p:spPr>
        <p:txBody>
          <a:bodyPr vert="horz" lIns="91440" tIns="45720" rIns="91440" bIns="45720" rtlCol="0" anchor="ctr">
            <a:normAutofit/>
          </a:bodyPr>
          <a:lstStyle/>
          <a:p>
            <a:pPr algn="ctr"/>
            <a:r>
              <a:rPr lang="zh-CN" altLang="zh-CN" sz="3600" b="1" dirty="0" smtClean="0">
                <a:solidFill>
                  <a:schemeClr val="bg1"/>
                </a:solidFill>
              </a:rPr>
              <a:t>程序资源介绍</a:t>
            </a:r>
            <a:endParaRPr lang="zh-CN" altLang="zh-CN" sz="3600" b="1"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457200" y="274638"/>
            <a:ext cx="8229600" cy="706090"/>
          </a:xfrm>
          <a:prstGeom prst="rect">
            <a:avLst/>
          </a:prstGeom>
        </p:spPr>
        <p:txBody>
          <a:bodyPr vert="horz" lIns="91440" tIns="45720" rIns="91440" bIns="45720" rtlCol="0" anchor="ctr">
            <a:normAutofit/>
          </a:bodyPr>
          <a:lstStyle/>
          <a:p>
            <a:pPr algn="ctr"/>
            <a:r>
              <a:rPr lang="zh-CN" altLang="zh-CN" sz="3600" b="1" dirty="0" smtClean="0">
                <a:solidFill>
                  <a:schemeClr val="bg1"/>
                </a:solidFill>
              </a:rPr>
              <a:t>程序资源介绍</a:t>
            </a:r>
            <a:endParaRPr lang="zh-CN" altLang="zh-CN" sz="3600" b="1" dirty="0">
              <a:solidFill>
                <a:schemeClr val="bg1"/>
              </a:solidFill>
            </a:endParaRPr>
          </a:p>
        </p:txBody>
      </p:sp>
      <p:sp>
        <p:nvSpPr>
          <p:cNvPr id="2457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458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TextBox 9"/>
          <p:cNvSpPr txBox="1"/>
          <p:nvPr/>
        </p:nvSpPr>
        <p:spPr>
          <a:xfrm>
            <a:off x="539552" y="1124744"/>
            <a:ext cx="3903633" cy="369332"/>
          </a:xfrm>
          <a:prstGeom prst="rect">
            <a:avLst/>
          </a:prstGeom>
          <a:noFill/>
        </p:spPr>
        <p:txBody>
          <a:bodyPr wrap="none" rtlCol="0">
            <a:spAutoFit/>
          </a:bodyPr>
          <a:lstStyle/>
          <a:p>
            <a:r>
              <a:rPr lang="zh-CN" altLang="en-US" dirty="0" smtClean="0"/>
              <a:t>（</a:t>
            </a:r>
            <a:r>
              <a:rPr lang="en-US" altLang="zh-CN" dirty="0" smtClean="0"/>
              <a:t>2</a:t>
            </a:r>
            <a:r>
              <a:rPr lang="zh-CN" altLang="en-US" dirty="0" smtClean="0"/>
              <a:t>）</a:t>
            </a:r>
            <a:r>
              <a:rPr lang="en-US" altLang="zh-CN" dirty="0" smtClean="0"/>
              <a:t> </a:t>
            </a:r>
            <a:r>
              <a:rPr lang="en-US" altLang="zh-CN" dirty="0" err="1" smtClean="0"/>
              <a:t>HAL_Menu.h</a:t>
            </a:r>
            <a:r>
              <a:rPr lang="en-US" altLang="zh-CN" dirty="0" smtClean="0"/>
              <a:t>/.c</a:t>
            </a:r>
            <a:r>
              <a:rPr lang="zh-CN" altLang="zh-CN" dirty="0" smtClean="0"/>
              <a:t>程序</a:t>
            </a:r>
            <a:r>
              <a:rPr lang="zh-CN" altLang="en-US" dirty="0" smtClean="0"/>
              <a:t>资源</a:t>
            </a:r>
            <a:r>
              <a:rPr lang="zh-CN" altLang="zh-CN" dirty="0" smtClean="0"/>
              <a:t>介绍</a:t>
            </a:r>
            <a:r>
              <a:rPr lang="zh-CN" altLang="en-US" dirty="0" smtClean="0"/>
              <a:t>：</a:t>
            </a:r>
            <a:endParaRPr lang="zh-CN" altLang="en-US" dirty="0"/>
          </a:p>
        </p:txBody>
      </p:sp>
      <p:sp>
        <p:nvSpPr>
          <p:cNvPr id="2458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3" name="组合 12"/>
          <p:cNvGrpSpPr/>
          <p:nvPr/>
        </p:nvGrpSpPr>
        <p:grpSpPr>
          <a:xfrm>
            <a:off x="251520" y="1916832"/>
            <a:ext cx="8496944" cy="749116"/>
            <a:chOff x="251520" y="1916832"/>
            <a:chExt cx="8496944" cy="749116"/>
          </a:xfrm>
        </p:grpSpPr>
        <p:sp>
          <p:nvSpPr>
            <p:cNvPr id="11" name="TextBox 10"/>
            <p:cNvSpPr txBox="1"/>
            <p:nvPr/>
          </p:nvSpPr>
          <p:spPr>
            <a:xfrm>
              <a:off x="683568" y="1916832"/>
              <a:ext cx="3416320" cy="369332"/>
            </a:xfrm>
            <a:prstGeom prst="rect">
              <a:avLst/>
            </a:prstGeom>
            <a:noFill/>
          </p:spPr>
          <p:txBody>
            <a:bodyPr wrap="none" rtlCol="0">
              <a:spAutoFit/>
            </a:bodyPr>
            <a:lstStyle/>
            <a:p>
              <a:r>
                <a:rPr lang="zh-CN" altLang="en-US" dirty="0" smtClean="0"/>
                <a:t>◆</a:t>
              </a:r>
              <a:r>
                <a:rPr lang="zh-CN" altLang="zh-CN" dirty="0" smtClean="0"/>
                <a:t>显示菜单，并返回菜单</a:t>
              </a:r>
              <a:r>
                <a:rPr lang="zh-CN" altLang="en-US" dirty="0" smtClean="0"/>
                <a:t>选项：</a:t>
              </a:r>
              <a:endParaRPr lang="zh-CN" altLang="en-US" dirty="0"/>
            </a:p>
          </p:txBody>
        </p:sp>
        <p:sp>
          <p:nvSpPr>
            <p:cNvPr id="24583" name="Text Box 7"/>
            <p:cNvSpPr txBox="1">
              <a:spLocks noChangeArrowheads="1"/>
            </p:cNvSpPr>
            <p:nvPr/>
          </p:nvSpPr>
          <p:spPr bwMode="auto">
            <a:xfrm>
              <a:off x="251520" y="2327394"/>
              <a:ext cx="8496944" cy="338554"/>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extern</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uint8_t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Menu_active</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char</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menuText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uint8_t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numItems</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p:txBody>
        </p:sp>
      </p:grpSp>
      <p:sp>
        <p:nvSpPr>
          <p:cNvPr id="24588"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67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4" name="组合 13"/>
          <p:cNvGrpSpPr/>
          <p:nvPr/>
        </p:nvGrpSpPr>
        <p:grpSpPr>
          <a:xfrm>
            <a:off x="323528" y="3188002"/>
            <a:ext cx="8496944" cy="2257222"/>
            <a:chOff x="323528" y="3188002"/>
            <a:chExt cx="8496944" cy="2257222"/>
          </a:xfrm>
        </p:grpSpPr>
        <p:sp>
          <p:nvSpPr>
            <p:cNvPr id="15" name="TextBox 14"/>
            <p:cNvSpPr txBox="1"/>
            <p:nvPr/>
          </p:nvSpPr>
          <p:spPr>
            <a:xfrm>
              <a:off x="755576" y="3188002"/>
              <a:ext cx="7340471" cy="369332"/>
            </a:xfrm>
            <a:prstGeom prst="rect">
              <a:avLst/>
            </a:prstGeom>
            <a:noFill/>
          </p:spPr>
          <p:txBody>
            <a:bodyPr wrap="none" rtlCol="0">
              <a:spAutoFit/>
            </a:bodyPr>
            <a:lstStyle/>
            <a:p>
              <a:r>
                <a:rPr lang="zh-CN" altLang="zh-CN" dirty="0" smtClean="0"/>
                <a:t>例：为显示菜单，应首先创建菜单选项的文本结构，如下面程序所示：</a:t>
              </a:r>
              <a:endParaRPr lang="zh-CN" altLang="en-US" dirty="0"/>
            </a:p>
          </p:txBody>
        </p:sp>
        <p:sp>
          <p:nvSpPr>
            <p:cNvPr id="116737" name="Text Box 1"/>
            <p:cNvSpPr txBox="1">
              <a:spLocks noChangeArrowheads="1"/>
            </p:cNvSpPr>
            <p:nvPr/>
          </p:nvSpPr>
          <p:spPr bwMode="auto">
            <a:xfrm>
              <a:off x="323528" y="3629342"/>
              <a:ext cx="8496944" cy="1815882"/>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smtClean="0">
                  <a:ln>
                    <a:noFill/>
                  </a:ln>
                  <a:solidFill>
                    <a:srgbClr val="7F0055"/>
                  </a:solidFill>
                  <a:effectLst/>
                  <a:latin typeface="Courier New" pitchFamily="49" charset="0"/>
                  <a:ea typeface="宋体" pitchFamily="2" charset="-122"/>
                  <a:cs typeface="Courier New" pitchFamily="49" charset="0"/>
                </a:rPr>
                <a:t>static</a:t>
              </a:r>
              <a:r>
                <a:rPr kumimoji="0" lang="en-US" altLang="zh-CN" sz="1400" b="0" i="0" u="none" strike="noStrike" cap="none" normalizeH="0" baseline="0" smtClean="0">
                  <a:ln>
                    <a:noFill/>
                  </a:ln>
                  <a:solidFill>
                    <a:srgbClr val="000000"/>
                  </a:solidFill>
                  <a:effectLst/>
                  <a:latin typeface="Courier New" pitchFamily="49" charset="0"/>
                  <a:ea typeface="宋体" pitchFamily="2" charset="-122"/>
                  <a:cs typeface="Courier New" pitchFamily="49" charset="0"/>
                </a:rPr>
                <a:t> </a:t>
              </a:r>
              <a:r>
                <a:rPr kumimoji="0" lang="en-US" altLang="zh-CN" sz="1400" b="1" i="0" u="none" strike="noStrike" cap="none" normalizeH="0" baseline="0" smtClean="0">
                  <a:ln>
                    <a:noFill/>
                  </a:ln>
                  <a:solidFill>
                    <a:srgbClr val="7F0055"/>
                  </a:solidFill>
                  <a:effectLst/>
                  <a:latin typeface="Courier New" pitchFamily="49" charset="0"/>
                  <a:ea typeface="宋体" pitchFamily="2" charset="-122"/>
                  <a:cs typeface="Courier New" pitchFamily="49" charset="0"/>
                </a:rPr>
                <a:t>const</a:t>
              </a:r>
              <a:r>
                <a:rPr kumimoji="0" lang="en-US" altLang="zh-CN" sz="1400" b="0" i="0" u="none" strike="noStrike" cap="none" normalizeH="0" baseline="0" smtClean="0">
                  <a:ln>
                    <a:noFill/>
                  </a:ln>
                  <a:solidFill>
                    <a:srgbClr val="000000"/>
                  </a:solidFill>
                  <a:effectLst/>
                  <a:latin typeface="Courier New" pitchFamily="49" charset="0"/>
                  <a:ea typeface="宋体" pitchFamily="2" charset="-122"/>
                  <a:cs typeface="Courier New" pitchFamily="49" charset="0"/>
                </a:rPr>
                <a:t> </a:t>
              </a:r>
              <a:r>
                <a:rPr kumimoji="0" lang="en-US" altLang="zh-CN" sz="1400" b="1" i="0" u="none" strike="noStrike" cap="none" normalizeH="0" baseline="0" smtClean="0">
                  <a:ln>
                    <a:noFill/>
                  </a:ln>
                  <a:solidFill>
                    <a:srgbClr val="7F0055"/>
                  </a:solidFill>
                  <a:effectLst/>
                  <a:latin typeface="Courier New" pitchFamily="49" charset="0"/>
                  <a:ea typeface="宋体" pitchFamily="2" charset="-122"/>
                  <a:cs typeface="Courier New" pitchFamily="49" charset="0"/>
                </a:rPr>
                <a:t>char</a:t>
              </a:r>
              <a:r>
                <a:rPr kumimoji="0" lang="en-US" altLang="zh-CN" sz="1400" b="0" i="0" u="none" strike="noStrike" cap="none" normalizeH="0" baseline="0" smtClean="0">
                  <a:ln>
                    <a:noFill/>
                  </a:ln>
                  <a:solidFill>
                    <a:srgbClr val="000000"/>
                  </a:solidFill>
                  <a:effectLst/>
                  <a:latin typeface="Courier New" pitchFamily="49" charset="0"/>
                  <a:ea typeface="宋体" pitchFamily="2" charset="-122"/>
                  <a:cs typeface="Courier New" pitchFamily="49" charset="0"/>
                </a:rPr>
                <a:t> *</a:t>
              </a:r>
              <a:r>
                <a:rPr kumimoji="0" lang="en-US" altLang="zh-CN" sz="1400" b="1" i="0" u="none" strike="noStrike" cap="none" normalizeH="0" baseline="0" smtClean="0">
                  <a:ln>
                    <a:noFill/>
                  </a:ln>
                  <a:solidFill>
                    <a:srgbClr val="7F0055"/>
                  </a:solidFill>
                  <a:effectLst/>
                  <a:latin typeface="Courier New" pitchFamily="49" charset="0"/>
                  <a:ea typeface="宋体" pitchFamily="2" charset="-122"/>
                  <a:cs typeface="Courier New" pitchFamily="49" charset="0"/>
                </a:rPr>
                <a:t>const</a:t>
              </a:r>
              <a:r>
                <a:rPr kumimoji="0" lang="en-US" altLang="zh-CN" sz="1400" b="0" i="0" u="none" strike="noStrike" cap="none" normalizeH="0" baseline="0" smtClean="0">
                  <a:ln>
                    <a:noFill/>
                  </a:ln>
                  <a:solidFill>
                    <a:srgbClr val="000000"/>
                  </a:solidFill>
                  <a:effectLst/>
                  <a:latin typeface="Courier New" pitchFamily="49" charset="0"/>
                  <a:ea typeface="宋体" pitchFamily="2" charset="-122"/>
                  <a:cs typeface="Courier New" pitchFamily="49" charset="0"/>
                </a:rPr>
                <a:t> clockMenuText[] = {</a:t>
              </a:r>
              <a:endParaRPr kumimoji="0" lang="en-US" altLang="zh-CN" sz="1400" b="0" i="0" u="none" strike="noStrike" cap="none" normalizeH="0" baseline="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Courier New" pitchFamily="49" charset="0"/>
                  <a:ea typeface="宋体" pitchFamily="2" charset="-122"/>
                  <a:cs typeface="Courier New" pitchFamily="49" charset="0"/>
                </a:rPr>
                <a:t>    </a:t>
              </a:r>
              <a:r>
                <a:rPr kumimoji="0" lang="en-US" altLang="zh-CN" sz="1400" b="0" i="0" u="none" strike="noStrike" cap="none" normalizeH="0" baseline="0" smtClean="0">
                  <a:ln>
                    <a:noFill/>
                  </a:ln>
                  <a:solidFill>
                    <a:srgbClr val="2A00FF"/>
                  </a:solidFill>
                  <a:effectLst/>
                  <a:latin typeface="Courier New" pitchFamily="49" charset="0"/>
                  <a:ea typeface="宋体" pitchFamily="2" charset="-122"/>
                  <a:cs typeface="Courier New" pitchFamily="49" charset="0"/>
                </a:rPr>
                <a:t>"===LAB1:Clock===="</a:t>
              </a:r>
              <a:r>
                <a:rPr kumimoji="0" lang="en-US" altLang="zh-CN" sz="1400" b="0" i="0" u="none" strike="noStrike" cap="none" normalizeH="0" baseline="0" smtClean="0">
                  <a:ln>
                    <a:noFill/>
                  </a:ln>
                  <a:solidFill>
                    <a:srgbClr val="000000"/>
                  </a:solidFill>
                  <a:effectLst/>
                  <a:latin typeface="Courier New" pitchFamily="49" charset="0"/>
                  <a:ea typeface="宋体" pitchFamily="2" charset="-122"/>
                  <a:cs typeface="Courier New" pitchFamily="49" charset="0"/>
                </a:rPr>
                <a:t>,</a:t>
              </a:r>
              <a:endParaRPr kumimoji="0" lang="en-US" altLang="zh-CN" sz="1400" b="0" i="0" u="none" strike="noStrike" cap="none" normalizeH="0" baseline="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Courier New" pitchFamily="49" charset="0"/>
                  <a:ea typeface="宋体" pitchFamily="2" charset="-122"/>
                  <a:cs typeface="Courier New" pitchFamily="49" charset="0"/>
                </a:rPr>
                <a:t>    </a:t>
              </a:r>
              <a:r>
                <a:rPr kumimoji="0" lang="en-US" altLang="zh-CN" sz="1400" b="0" i="0" u="none" strike="noStrike" cap="none" normalizeH="0" baseline="0" smtClean="0">
                  <a:ln>
                    <a:noFill/>
                  </a:ln>
                  <a:solidFill>
                    <a:srgbClr val="2A00FF"/>
                  </a:solidFill>
                  <a:effectLst/>
                  <a:latin typeface="Courier New" pitchFamily="49" charset="0"/>
                  <a:ea typeface="宋体" pitchFamily="2" charset="-122"/>
                  <a:cs typeface="Courier New" pitchFamily="49" charset="0"/>
                </a:rPr>
                <a:t>"1. Contrast "</a:t>
              </a:r>
              <a:r>
                <a:rPr kumimoji="0" lang="en-US" altLang="zh-CN" sz="1400" b="0" i="0" u="none" strike="noStrike" cap="none" normalizeH="0" baseline="0" smtClean="0">
                  <a:ln>
                    <a:noFill/>
                  </a:ln>
                  <a:solidFill>
                    <a:srgbClr val="000000"/>
                  </a:solidFill>
                  <a:effectLst/>
                  <a:latin typeface="Courier New" pitchFamily="49" charset="0"/>
                  <a:ea typeface="宋体" pitchFamily="2" charset="-122"/>
                  <a:cs typeface="Courier New" pitchFamily="49" charset="0"/>
                </a:rPr>
                <a:t>,</a:t>
              </a:r>
              <a:endParaRPr kumimoji="0" lang="en-US" altLang="zh-CN" sz="1400" b="0" i="0" u="none" strike="noStrike" cap="none" normalizeH="0" baseline="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Courier New" pitchFamily="49" charset="0"/>
                  <a:ea typeface="宋体" pitchFamily="2" charset="-122"/>
                  <a:cs typeface="Courier New" pitchFamily="49" charset="0"/>
                </a:rPr>
                <a:t>    </a:t>
              </a:r>
              <a:r>
                <a:rPr kumimoji="0" lang="en-US" altLang="zh-CN" sz="1400" b="0" i="0" u="none" strike="noStrike" cap="none" normalizeH="0" baseline="0" smtClean="0">
                  <a:ln>
                    <a:noFill/>
                  </a:ln>
                  <a:solidFill>
                    <a:srgbClr val="2A00FF"/>
                  </a:solidFill>
                  <a:effectLst/>
                  <a:latin typeface="Courier New" pitchFamily="49" charset="0"/>
                  <a:ea typeface="宋体" pitchFamily="2" charset="-122"/>
                  <a:cs typeface="Courier New" pitchFamily="49" charset="0"/>
                </a:rPr>
                <a:t>"2. Backlight "</a:t>
              </a:r>
              <a:r>
                <a:rPr kumimoji="0" lang="en-US" altLang="zh-CN" sz="1400" b="0" i="0" u="none" strike="noStrike" cap="none" normalizeH="0" baseline="0" smtClean="0">
                  <a:ln>
                    <a:noFill/>
                  </a:ln>
                  <a:solidFill>
                    <a:srgbClr val="000000"/>
                  </a:solidFill>
                  <a:effectLst/>
                  <a:latin typeface="Courier New" pitchFamily="49" charset="0"/>
                  <a:ea typeface="宋体" pitchFamily="2" charset="-122"/>
                  <a:cs typeface="Courier New" pitchFamily="49" charset="0"/>
                </a:rPr>
                <a:t>,</a:t>
              </a:r>
              <a:endParaRPr kumimoji="0" lang="en-US" altLang="zh-CN" sz="1400" b="0" i="0" u="none" strike="noStrike" cap="none" normalizeH="0" baseline="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Courier New" pitchFamily="49" charset="0"/>
                  <a:ea typeface="宋体" pitchFamily="2" charset="-122"/>
                  <a:cs typeface="Courier New" pitchFamily="49" charset="0"/>
                </a:rPr>
                <a:t>    </a:t>
              </a:r>
              <a:r>
                <a:rPr kumimoji="0" lang="en-US" altLang="zh-CN" sz="1400" b="0" i="0" u="none" strike="noStrike" cap="none" normalizeH="0" baseline="0" smtClean="0">
                  <a:ln>
                    <a:noFill/>
                  </a:ln>
                  <a:solidFill>
                    <a:srgbClr val="2A00FF"/>
                  </a:solidFill>
                  <a:effectLst/>
                  <a:latin typeface="Courier New" pitchFamily="49" charset="0"/>
                  <a:ea typeface="宋体" pitchFamily="2" charset="-122"/>
                  <a:cs typeface="Courier New" pitchFamily="49" charset="0"/>
                </a:rPr>
                <a:t>"3. Digital Clock "</a:t>
              </a:r>
              <a:r>
                <a:rPr kumimoji="0" lang="en-US" altLang="zh-CN" sz="1400" b="0" i="0" u="none" strike="noStrike" cap="none" normalizeH="0" baseline="0" smtClean="0">
                  <a:ln>
                    <a:noFill/>
                  </a:ln>
                  <a:solidFill>
                    <a:srgbClr val="000000"/>
                  </a:solidFill>
                  <a:effectLst/>
                  <a:latin typeface="Courier New" pitchFamily="49" charset="0"/>
                  <a:ea typeface="宋体" pitchFamily="2" charset="-122"/>
                  <a:cs typeface="Courier New" pitchFamily="49" charset="0"/>
                </a:rPr>
                <a:t>,</a:t>
              </a:r>
              <a:endParaRPr kumimoji="0" lang="en-US" altLang="zh-CN" sz="1400" b="0" i="0" u="none" strike="noStrike" cap="none" normalizeH="0" baseline="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Courier New" pitchFamily="49" charset="0"/>
                  <a:ea typeface="宋体" pitchFamily="2" charset="-122"/>
                  <a:cs typeface="Courier New" pitchFamily="49" charset="0"/>
                </a:rPr>
                <a:t>    </a:t>
              </a:r>
              <a:r>
                <a:rPr kumimoji="0" lang="en-US" altLang="zh-CN" sz="1400" b="0" i="0" u="none" strike="noStrike" cap="none" normalizeH="0" baseline="0" smtClean="0">
                  <a:ln>
                    <a:noFill/>
                  </a:ln>
                  <a:solidFill>
                    <a:srgbClr val="2A00FF"/>
                  </a:solidFill>
                  <a:effectLst/>
                  <a:latin typeface="Courier New" pitchFamily="49" charset="0"/>
                  <a:ea typeface="宋体" pitchFamily="2" charset="-122"/>
                  <a:cs typeface="Courier New" pitchFamily="49" charset="0"/>
                </a:rPr>
                <a:t>"4. Analog Clock "</a:t>
              </a:r>
              <a:r>
                <a:rPr kumimoji="0" lang="en-US" altLang="zh-CN" sz="1400" b="0" i="0" u="none" strike="noStrike" cap="none" normalizeH="0" baseline="0" smtClean="0">
                  <a:ln>
                    <a:noFill/>
                  </a:ln>
                  <a:solidFill>
                    <a:srgbClr val="000000"/>
                  </a:solidFill>
                  <a:effectLst/>
                  <a:latin typeface="Courier New" pitchFamily="49" charset="0"/>
                  <a:ea typeface="宋体" pitchFamily="2" charset="-122"/>
                  <a:cs typeface="Courier New" pitchFamily="49" charset="0"/>
                </a:rPr>
                <a:t>,</a:t>
              </a:r>
              <a:endParaRPr kumimoji="0" lang="en-US" altLang="zh-CN" sz="1400" b="0" i="0" u="none" strike="noStrike" cap="none" normalizeH="0" baseline="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Courier New" pitchFamily="49" charset="0"/>
                  <a:ea typeface="宋体" pitchFamily="2" charset="-122"/>
                  <a:cs typeface="Courier New" pitchFamily="49" charset="0"/>
                </a:rPr>
                <a:t>    </a:t>
              </a:r>
              <a:r>
                <a:rPr kumimoji="0" lang="en-US" altLang="zh-CN" sz="1400" b="0" i="0" u="none" strike="noStrike" cap="none" normalizeH="0" baseline="0" smtClean="0">
                  <a:ln>
                    <a:noFill/>
                  </a:ln>
                  <a:solidFill>
                    <a:srgbClr val="2A00FF"/>
                  </a:solidFill>
                  <a:effectLst/>
                  <a:latin typeface="Courier New" pitchFamily="49" charset="0"/>
                  <a:ea typeface="宋体" pitchFamily="2" charset="-122"/>
                  <a:cs typeface="Courier New" pitchFamily="49" charset="0"/>
                </a:rPr>
                <a:t>"5. Set Time "</a:t>
              </a:r>
              <a:endParaRPr kumimoji="0" lang="en-US" altLang="zh-CN" sz="1400" b="0" i="0" u="none" strike="noStrike" cap="none" normalizeH="0" baseline="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Courier New" pitchFamily="49" charset="0"/>
                  <a:ea typeface="宋体" pitchFamily="2" charset="-122"/>
                  <a:cs typeface="Courier New" pitchFamily="49" charset="0"/>
                </a:rPr>
                <a:t>};</a:t>
              </a:r>
              <a:endParaRPr kumimoji="0" lang="en-US" altLang="zh-CN" sz="1400" b="0" i="0" u="none" strike="noStrike" cap="none" normalizeH="0" baseline="0" smtClean="0">
                <a:ln>
                  <a:noFill/>
                </a:ln>
                <a:solidFill>
                  <a:schemeClr val="tx1"/>
                </a:solidFill>
                <a:effectLst/>
                <a:latin typeface="Arial" pitchFamily="34" charset="0"/>
                <a:ea typeface="宋体"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457200" y="274638"/>
            <a:ext cx="8229600" cy="706090"/>
          </a:xfrm>
          <a:prstGeom prst="rect">
            <a:avLst/>
          </a:prstGeom>
        </p:spPr>
        <p:txBody>
          <a:bodyPr vert="horz" lIns="91440" tIns="45720" rIns="91440" bIns="45720" rtlCol="0" anchor="ctr">
            <a:normAutofit/>
          </a:bodyPr>
          <a:lstStyle/>
          <a:p>
            <a:pPr algn="ctr"/>
            <a:r>
              <a:rPr lang="zh-CN" altLang="zh-CN" sz="3600" b="1" dirty="0" smtClean="0">
                <a:solidFill>
                  <a:schemeClr val="bg1"/>
                </a:solidFill>
              </a:rPr>
              <a:t>程序资源介绍</a:t>
            </a:r>
            <a:endParaRPr lang="zh-CN" altLang="zh-CN" sz="3600" b="1" dirty="0">
              <a:solidFill>
                <a:schemeClr val="bg1"/>
              </a:solidFill>
            </a:endParaRPr>
          </a:p>
        </p:txBody>
      </p:sp>
      <p:sp>
        <p:nvSpPr>
          <p:cNvPr id="256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57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7" name="组合 6"/>
          <p:cNvGrpSpPr/>
          <p:nvPr/>
        </p:nvGrpSpPr>
        <p:grpSpPr>
          <a:xfrm>
            <a:off x="395536" y="1700808"/>
            <a:ext cx="8208912" cy="3528392"/>
            <a:chOff x="395536" y="1700808"/>
            <a:chExt cx="8208912" cy="3528392"/>
          </a:xfrm>
        </p:grpSpPr>
        <p:sp>
          <p:nvSpPr>
            <p:cNvPr id="4" name="TextBox 3"/>
            <p:cNvSpPr txBox="1"/>
            <p:nvPr/>
          </p:nvSpPr>
          <p:spPr>
            <a:xfrm>
              <a:off x="467544" y="1700808"/>
              <a:ext cx="8136904" cy="777136"/>
            </a:xfrm>
            <a:prstGeom prst="rect">
              <a:avLst/>
            </a:prstGeom>
            <a:noFill/>
          </p:spPr>
          <p:txBody>
            <a:bodyPr wrap="square" rtlCol="0">
              <a:spAutoFit/>
            </a:bodyPr>
            <a:lstStyle/>
            <a:p>
              <a:pPr>
                <a:lnSpc>
                  <a:spcPts val="2800"/>
                </a:lnSpc>
              </a:pPr>
              <a:r>
                <a:rPr lang="en-US" altLang="zh-CN" dirty="0" smtClean="0"/>
                <a:t>        </a:t>
              </a:r>
              <a:r>
                <a:rPr lang="zh-CN" altLang="zh-CN" dirty="0" smtClean="0"/>
                <a:t>然后利用下面的程序进行菜单的显示和执行代码的选择，</a:t>
              </a:r>
              <a:r>
                <a:rPr lang="en-US" altLang="zh-CN" dirty="0" err="1" smtClean="0"/>
                <a:t>Menu_active</a:t>
              </a:r>
              <a:r>
                <a:rPr lang="en-US" altLang="zh-CN" dirty="0" smtClean="0"/>
                <a:t>((char **) </a:t>
              </a:r>
              <a:r>
                <a:rPr lang="en-US" altLang="zh-CN" dirty="0" err="1" smtClean="0"/>
                <a:t>clockMenuText</a:t>
              </a:r>
              <a:r>
                <a:rPr lang="en-US" altLang="zh-CN" dirty="0" smtClean="0"/>
                <a:t>, 5)</a:t>
              </a:r>
              <a:r>
                <a:rPr lang="zh-CN" altLang="zh-CN" dirty="0" smtClean="0"/>
                <a:t>返回菜单选择项，之后利用</a:t>
              </a:r>
              <a:r>
                <a:rPr lang="en-US" altLang="zh-CN" dirty="0" smtClean="0"/>
                <a:t>switch/case</a:t>
              </a:r>
              <a:r>
                <a:rPr lang="zh-CN" altLang="zh-CN" dirty="0" smtClean="0"/>
                <a:t>语句进行选择</a:t>
              </a:r>
              <a:r>
                <a:rPr lang="en-US" altLang="zh-CN" dirty="0" smtClean="0"/>
                <a:t>:</a:t>
              </a:r>
              <a:endParaRPr lang="zh-CN" altLang="zh-CN" dirty="0" smtClean="0"/>
            </a:p>
          </p:txBody>
        </p:sp>
        <p:sp>
          <p:nvSpPr>
            <p:cNvPr id="115713" name="Text Box 1"/>
            <p:cNvSpPr txBox="1">
              <a:spLocks noChangeArrowheads="1"/>
            </p:cNvSpPr>
            <p:nvPr/>
          </p:nvSpPr>
          <p:spPr bwMode="auto">
            <a:xfrm>
              <a:off x="395536" y="2551544"/>
              <a:ext cx="8208912" cy="2677656"/>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Courier New" pitchFamily="49" charset="0"/>
                  <a:ea typeface="宋体" pitchFamily="2" charset="-122"/>
                  <a:cs typeface="Courier New" pitchFamily="49" charset="0"/>
                </a:rPr>
                <a:t>	    selection = Menu_active((</a:t>
              </a:r>
              <a:r>
                <a:rPr kumimoji="0" lang="en-US" altLang="zh-CN" sz="1400" b="1" i="0" u="none" strike="noStrike" cap="none" normalizeH="0" baseline="0" smtClean="0">
                  <a:ln>
                    <a:noFill/>
                  </a:ln>
                  <a:solidFill>
                    <a:srgbClr val="7F0055"/>
                  </a:solidFill>
                  <a:effectLst/>
                  <a:latin typeface="Courier New" pitchFamily="49" charset="0"/>
                  <a:ea typeface="宋体" pitchFamily="2" charset="-122"/>
                  <a:cs typeface="Courier New" pitchFamily="49" charset="0"/>
                </a:rPr>
                <a:t>char</a:t>
              </a:r>
              <a:r>
                <a:rPr kumimoji="0" lang="en-US" altLang="zh-CN" sz="1400" b="0" i="0" u="none" strike="noStrike" cap="none" normalizeH="0" baseline="0" smtClean="0">
                  <a:ln>
                    <a:noFill/>
                  </a:ln>
                  <a:solidFill>
                    <a:srgbClr val="000000"/>
                  </a:solidFill>
                  <a:effectLst/>
                  <a:latin typeface="Courier New" pitchFamily="49" charset="0"/>
                  <a:ea typeface="宋体" pitchFamily="2" charset="-122"/>
                  <a:cs typeface="Courier New" pitchFamily="49" charset="0"/>
                </a:rPr>
                <a:t> **)clockMenuText, 5);</a:t>
              </a:r>
              <a:endParaRPr kumimoji="0" lang="en-US" altLang="zh-CN" sz="1400" b="0" i="0" u="none" strike="noStrike" cap="none" normalizeH="0" baseline="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Courier New" pitchFamily="49" charset="0"/>
                  <a:ea typeface="宋体" pitchFamily="2" charset="-122"/>
                  <a:cs typeface="Courier New" pitchFamily="49" charset="0"/>
                </a:rPr>
                <a:t>	    </a:t>
              </a:r>
              <a:r>
                <a:rPr kumimoji="0" lang="en-US" altLang="zh-CN" sz="1400" b="1" i="0" u="none" strike="noStrike" cap="none" normalizeH="0" baseline="0" smtClean="0">
                  <a:ln>
                    <a:noFill/>
                  </a:ln>
                  <a:solidFill>
                    <a:srgbClr val="7F0055"/>
                  </a:solidFill>
                  <a:effectLst/>
                  <a:latin typeface="Courier New" pitchFamily="49" charset="0"/>
                  <a:ea typeface="宋体" pitchFamily="2" charset="-122"/>
                  <a:cs typeface="Courier New" pitchFamily="49" charset="0"/>
                </a:rPr>
                <a:t>if</a:t>
              </a:r>
              <a:r>
                <a:rPr kumimoji="0" lang="en-US" altLang="zh-CN" sz="1400" b="0" i="0" u="none" strike="noStrike" cap="none" normalizeH="0" baseline="0" smtClean="0">
                  <a:ln>
                    <a:noFill/>
                  </a:ln>
                  <a:solidFill>
                    <a:srgbClr val="000000"/>
                  </a:solidFill>
                  <a:effectLst/>
                  <a:latin typeface="Courier New" pitchFamily="49" charset="0"/>
                  <a:ea typeface="宋体" pitchFamily="2" charset="-122"/>
                  <a:cs typeface="Courier New" pitchFamily="49" charset="0"/>
                </a:rPr>
                <a:t> (buttonsPressed &amp; BUTTON_S2);</a:t>
              </a:r>
              <a:endParaRPr kumimoji="0" lang="en-US" altLang="zh-CN" sz="1400" b="0" i="0" u="none" strike="noStrike" cap="none" normalizeH="0" baseline="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Courier New" pitchFamily="49" charset="0"/>
                  <a:ea typeface="宋体" pitchFamily="2" charset="-122"/>
                  <a:cs typeface="Courier New" pitchFamily="49" charset="0"/>
                </a:rPr>
                <a:t>	    </a:t>
              </a:r>
              <a:r>
                <a:rPr kumimoji="0" lang="en-US" altLang="zh-CN" sz="1400" b="1" i="0" u="none" strike="noStrike" cap="none" normalizeH="0" baseline="0" smtClean="0">
                  <a:ln>
                    <a:noFill/>
                  </a:ln>
                  <a:solidFill>
                    <a:srgbClr val="7F0055"/>
                  </a:solidFill>
                  <a:effectLst/>
                  <a:latin typeface="Courier New" pitchFamily="49" charset="0"/>
                  <a:ea typeface="宋体" pitchFamily="2" charset="-122"/>
                  <a:cs typeface="Courier New" pitchFamily="49" charset="0"/>
                </a:rPr>
                <a:t>else</a:t>
              </a:r>
              <a:endParaRPr kumimoji="0" lang="en-US" altLang="zh-CN" sz="1400" b="0" i="0" u="none" strike="noStrike" cap="none" normalizeH="0" baseline="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Courier New" pitchFamily="49" charset="0"/>
                  <a:ea typeface="宋体" pitchFamily="2" charset="-122"/>
                  <a:cs typeface="Courier New" pitchFamily="49" charset="0"/>
                </a:rPr>
                <a:t>	       </a:t>
              </a:r>
              <a:r>
                <a:rPr kumimoji="0" lang="en-US" altLang="zh-CN" sz="1400" b="1" i="0" u="none" strike="noStrike" cap="none" normalizeH="0" baseline="0" smtClean="0">
                  <a:ln>
                    <a:noFill/>
                  </a:ln>
                  <a:solidFill>
                    <a:srgbClr val="7F0055"/>
                  </a:solidFill>
                  <a:effectLst/>
                  <a:latin typeface="Courier New" pitchFamily="49" charset="0"/>
                  <a:ea typeface="宋体" pitchFamily="2" charset="-122"/>
                  <a:cs typeface="Courier New" pitchFamily="49" charset="0"/>
                </a:rPr>
                <a:t>switch</a:t>
              </a:r>
              <a:r>
                <a:rPr kumimoji="0" lang="en-US" altLang="zh-CN" sz="1400" b="0" i="0" u="none" strike="noStrike" cap="none" normalizeH="0" baseline="0" smtClean="0">
                  <a:ln>
                    <a:noFill/>
                  </a:ln>
                  <a:solidFill>
                    <a:srgbClr val="000000"/>
                  </a:solidFill>
                  <a:effectLst/>
                  <a:latin typeface="Courier New" pitchFamily="49" charset="0"/>
                  <a:ea typeface="宋体" pitchFamily="2" charset="-122"/>
                  <a:cs typeface="Courier New" pitchFamily="49" charset="0"/>
                </a:rPr>
                <a:t> (selection)</a:t>
              </a:r>
              <a:endParaRPr kumimoji="0" lang="en-US" altLang="zh-CN" sz="1400" b="0" i="0" u="none" strike="noStrike" cap="none" normalizeH="0" baseline="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Courier New" pitchFamily="49" charset="0"/>
                  <a:ea typeface="宋体" pitchFamily="2" charset="-122"/>
                  <a:cs typeface="Courier New" pitchFamily="49" charset="0"/>
                </a:rPr>
                <a:t>	        {</a:t>
              </a:r>
              <a:endParaRPr kumimoji="0" lang="en-US" altLang="zh-CN" sz="1400" b="0" i="0" u="none" strike="noStrike" cap="none" normalizeH="0" baseline="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Courier New" pitchFamily="49" charset="0"/>
                  <a:ea typeface="宋体" pitchFamily="2" charset="-122"/>
                  <a:cs typeface="Courier New" pitchFamily="49" charset="0"/>
                </a:rPr>
                <a:t>	            </a:t>
              </a:r>
              <a:r>
                <a:rPr kumimoji="0" lang="en-US" altLang="zh-CN" sz="1400" b="1" i="0" u="none" strike="noStrike" cap="none" normalizeH="0" baseline="0" smtClean="0">
                  <a:ln>
                    <a:noFill/>
                  </a:ln>
                  <a:solidFill>
                    <a:srgbClr val="7F0055"/>
                  </a:solidFill>
                  <a:effectLst/>
                  <a:latin typeface="Courier New" pitchFamily="49" charset="0"/>
                  <a:ea typeface="宋体" pitchFamily="2" charset="-122"/>
                  <a:cs typeface="Courier New" pitchFamily="49" charset="0"/>
                </a:rPr>
                <a:t>case</a:t>
              </a:r>
              <a:r>
                <a:rPr kumimoji="0" lang="en-US" altLang="zh-CN" sz="1400" b="0" i="0" u="none" strike="noStrike" cap="none" normalizeH="0" baseline="0" smtClean="0">
                  <a:ln>
                    <a:noFill/>
                  </a:ln>
                  <a:solidFill>
                    <a:srgbClr val="000000"/>
                  </a:solidFill>
                  <a:effectLst/>
                  <a:latin typeface="Courier New" pitchFamily="49" charset="0"/>
                  <a:ea typeface="宋体" pitchFamily="2" charset="-122"/>
                  <a:cs typeface="Courier New" pitchFamily="49" charset="0"/>
                </a:rPr>
                <a:t> 1: ContrastSetting(); </a:t>
              </a:r>
              <a:r>
                <a:rPr kumimoji="0" lang="en-US" altLang="zh-CN" sz="1400" b="1" i="0" u="none" strike="noStrike" cap="none" normalizeH="0" baseline="0" smtClean="0">
                  <a:ln>
                    <a:noFill/>
                  </a:ln>
                  <a:solidFill>
                    <a:srgbClr val="7F0055"/>
                  </a:solidFill>
                  <a:effectLst/>
                  <a:latin typeface="Courier New" pitchFamily="49" charset="0"/>
                  <a:ea typeface="宋体" pitchFamily="2" charset="-122"/>
                  <a:cs typeface="Courier New" pitchFamily="49" charset="0"/>
                </a:rPr>
                <a:t>break</a:t>
              </a:r>
              <a:r>
                <a:rPr kumimoji="0" lang="en-US" altLang="zh-CN" sz="1400" b="0" i="0" u="none" strike="noStrike" cap="none" normalizeH="0" baseline="0" smtClean="0">
                  <a:ln>
                    <a:noFill/>
                  </a:ln>
                  <a:solidFill>
                    <a:srgbClr val="000000"/>
                  </a:solidFill>
                  <a:effectLst/>
                  <a:latin typeface="Courier New" pitchFamily="49" charset="0"/>
                  <a:ea typeface="宋体" pitchFamily="2" charset="-122"/>
                  <a:cs typeface="Courier New" pitchFamily="49" charset="0"/>
                </a:rPr>
                <a:t>;</a:t>
              </a:r>
              <a:endParaRPr kumimoji="0" lang="en-US" altLang="zh-CN" sz="1400" b="0" i="0" u="none" strike="noStrike" cap="none" normalizeH="0" baseline="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Courier New" pitchFamily="49" charset="0"/>
                  <a:ea typeface="宋体" pitchFamily="2" charset="-122"/>
                  <a:cs typeface="Courier New" pitchFamily="49" charset="0"/>
                </a:rPr>
                <a:t>	            </a:t>
              </a:r>
              <a:r>
                <a:rPr kumimoji="0" lang="en-US" altLang="zh-CN" sz="1400" b="1" i="0" u="none" strike="noStrike" cap="none" normalizeH="0" baseline="0" smtClean="0">
                  <a:ln>
                    <a:noFill/>
                  </a:ln>
                  <a:solidFill>
                    <a:srgbClr val="7F0055"/>
                  </a:solidFill>
                  <a:effectLst/>
                  <a:latin typeface="Courier New" pitchFamily="49" charset="0"/>
                  <a:ea typeface="宋体" pitchFamily="2" charset="-122"/>
                  <a:cs typeface="Courier New" pitchFamily="49" charset="0"/>
                </a:rPr>
                <a:t>case</a:t>
              </a:r>
              <a:r>
                <a:rPr kumimoji="0" lang="en-US" altLang="zh-CN" sz="1400" b="0" i="0" u="none" strike="noStrike" cap="none" normalizeH="0" baseline="0" smtClean="0">
                  <a:ln>
                    <a:noFill/>
                  </a:ln>
                  <a:solidFill>
                    <a:srgbClr val="000000"/>
                  </a:solidFill>
                  <a:effectLst/>
                  <a:latin typeface="Courier New" pitchFamily="49" charset="0"/>
                  <a:ea typeface="宋体" pitchFamily="2" charset="-122"/>
                  <a:cs typeface="Courier New" pitchFamily="49" charset="0"/>
                </a:rPr>
                <a:t> 2: BacklightSetting(); </a:t>
              </a:r>
              <a:r>
                <a:rPr kumimoji="0" lang="en-US" altLang="zh-CN" sz="1400" b="1" i="0" u="none" strike="noStrike" cap="none" normalizeH="0" baseline="0" smtClean="0">
                  <a:ln>
                    <a:noFill/>
                  </a:ln>
                  <a:solidFill>
                    <a:srgbClr val="7F0055"/>
                  </a:solidFill>
                  <a:effectLst/>
                  <a:latin typeface="Courier New" pitchFamily="49" charset="0"/>
                  <a:ea typeface="宋体" pitchFamily="2" charset="-122"/>
                  <a:cs typeface="Courier New" pitchFamily="49" charset="0"/>
                </a:rPr>
                <a:t>break</a:t>
              </a:r>
              <a:r>
                <a:rPr kumimoji="0" lang="en-US" altLang="zh-CN" sz="1400" b="0" i="0" u="none" strike="noStrike" cap="none" normalizeH="0" baseline="0" smtClean="0">
                  <a:ln>
                    <a:noFill/>
                  </a:ln>
                  <a:solidFill>
                    <a:srgbClr val="000000"/>
                  </a:solidFill>
                  <a:effectLst/>
                  <a:latin typeface="Courier New" pitchFamily="49" charset="0"/>
                  <a:ea typeface="宋体" pitchFamily="2" charset="-122"/>
                  <a:cs typeface="Courier New" pitchFamily="49" charset="0"/>
                </a:rPr>
                <a:t>;</a:t>
              </a:r>
              <a:endParaRPr kumimoji="0" lang="en-US" altLang="zh-CN" sz="1400" b="0" i="0" u="none" strike="noStrike" cap="none" normalizeH="0" baseline="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Courier New" pitchFamily="49" charset="0"/>
                  <a:ea typeface="宋体" pitchFamily="2" charset="-122"/>
                  <a:cs typeface="Courier New" pitchFamily="49" charset="0"/>
                </a:rPr>
                <a:t>	            </a:t>
              </a:r>
              <a:r>
                <a:rPr kumimoji="0" lang="en-US" altLang="zh-CN" sz="1400" b="1" i="0" u="none" strike="noStrike" cap="none" normalizeH="0" baseline="0" smtClean="0">
                  <a:ln>
                    <a:noFill/>
                  </a:ln>
                  <a:solidFill>
                    <a:srgbClr val="7F0055"/>
                  </a:solidFill>
                  <a:effectLst/>
                  <a:latin typeface="Courier New" pitchFamily="49" charset="0"/>
                  <a:ea typeface="宋体" pitchFamily="2" charset="-122"/>
                  <a:cs typeface="Courier New" pitchFamily="49" charset="0"/>
                </a:rPr>
                <a:t>case</a:t>
              </a:r>
              <a:r>
                <a:rPr kumimoji="0" lang="en-US" altLang="zh-CN" sz="1400" b="0" i="0" u="none" strike="noStrike" cap="none" normalizeH="0" baseline="0" smtClean="0">
                  <a:ln>
                    <a:noFill/>
                  </a:ln>
                  <a:solidFill>
                    <a:srgbClr val="000000"/>
                  </a:solidFill>
                  <a:effectLst/>
                  <a:latin typeface="Courier New" pitchFamily="49" charset="0"/>
                  <a:ea typeface="宋体" pitchFamily="2" charset="-122"/>
                  <a:cs typeface="Courier New" pitchFamily="49" charset="0"/>
                </a:rPr>
                <a:t> 3: DisplayDigitalClock(); </a:t>
              </a:r>
              <a:r>
                <a:rPr kumimoji="0" lang="en-US" altLang="zh-CN" sz="1400" b="1" i="0" u="none" strike="noStrike" cap="none" normalizeH="0" baseline="0" smtClean="0">
                  <a:ln>
                    <a:noFill/>
                  </a:ln>
                  <a:solidFill>
                    <a:srgbClr val="7F0055"/>
                  </a:solidFill>
                  <a:effectLst/>
                  <a:latin typeface="Courier New" pitchFamily="49" charset="0"/>
                  <a:ea typeface="宋体" pitchFamily="2" charset="-122"/>
                  <a:cs typeface="Courier New" pitchFamily="49" charset="0"/>
                </a:rPr>
                <a:t>break</a:t>
              </a:r>
              <a:r>
                <a:rPr kumimoji="0" lang="en-US" altLang="zh-CN" sz="1400" b="0" i="0" u="none" strike="noStrike" cap="none" normalizeH="0" baseline="0" smtClean="0">
                  <a:ln>
                    <a:noFill/>
                  </a:ln>
                  <a:solidFill>
                    <a:srgbClr val="000000"/>
                  </a:solidFill>
                  <a:effectLst/>
                  <a:latin typeface="Courier New" pitchFamily="49" charset="0"/>
                  <a:ea typeface="宋体" pitchFamily="2" charset="-122"/>
                  <a:cs typeface="Courier New" pitchFamily="49" charset="0"/>
                </a:rPr>
                <a:t>;</a:t>
              </a:r>
              <a:endParaRPr kumimoji="0" lang="en-US" altLang="zh-CN" sz="1400" b="0" i="0" u="none" strike="noStrike" cap="none" normalizeH="0" baseline="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Courier New" pitchFamily="49" charset="0"/>
                  <a:ea typeface="宋体" pitchFamily="2" charset="-122"/>
                  <a:cs typeface="Courier New" pitchFamily="49" charset="0"/>
                </a:rPr>
                <a:t>	            </a:t>
              </a:r>
              <a:r>
                <a:rPr kumimoji="0" lang="en-US" altLang="zh-CN" sz="1400" b="1" i="0" u="none" strike="noStrike" cap="none" normalizeH="0" baseline="0" smtClean="0">
                  <a:ln>
                    <a:noFill/>
                  </a:ln>
                  <a:solidFill>
                    <a:srgbClr val="7F0055"/>
                  </a:solidFill>
                  <a:effectLst/>
                  <a:latin typeface="Courier New" pitchFamily="49" charset="0"/>
                  <a:ea typeface="宋体" pitchFamily="2" charset="-122"/>
                  <a:cs typeface="Courier New" pitchFamily="49" charset="0"/>
                </a:rPr>
                <a:t>case</a:t>
              </a:r>
              <a:r>
                <a:rPr kumimoji="0" lang="en-US" altLang="zh-CN" sz="1400" b="0" i="0" u="none" strike="noStrike" cap="none" normalizeH="0" baseline="0" smtClean="0">
                  <a:ln>
                    <a:noFill/>
                  </a:ln>
                  <a:solidFill>
                    <a:srgbClr val="000000"/>
                  </a:solidFill>
                  <a:effectLst/>
                  <a:latin typeface="Courier New" pitchFamily="49" charset="0"/>
                  <a:ea typeface="宋体" pitchFamily="2" charset="-122"/>
                  <a:cs typeface="Courier New" pitchFamily="49" charset="0"/>
                </a:rPr>
                <a:t> 4: DisplayAnalogClock(); </a:t>
              </a:r>
              <a:r>
                <a:rPr kumimoji="0" lang="en-US" altLang="zh-CN" sz="1400" b="1" i="0" u="none" strike="noStrike" cap="none" normalizeH="0" baseline="0" smtClean="0">
                  <a:ln>
                    <a:noFill/>
                  </a:ln>
                  <a:solidFill>
                    <a:srgbClr val="7F0055"/>
                  </a:solidFill>
                  <a:effectLst/>
                  <a:latin typeface="Courier New" pitchFamily="49" charset="0"/>
                  <a:ea typeface="宋体" pitchFamily="2" charset="-122"/>
                  <a:cs typeface="Courier New" pitchFamily="49" charset="0"/>
                </a:rPr>
                <a:t>break</a:t>
              </a:r>
              <a:r>
                <a:rPr kumimoji="0" lang="en-US" altLang="zh-CN" sz="1400" b="0" i="0" u="none" strike="noStrike" cap="none" normalizeH="0" baseline="0" smtClean="0">
                  <a:ln>
                    <a:noFill/>
                  </a:ln>
                  <a:solidFill>
                    <a:srgbClr val="000000"/>
                  </a:solidFill>
                  <a:effectLst/>
                  <a:latin typeface="Courier New" pitchFamily="49" charset="0"/>
                  <a:ea typeface="宋体" pitchFamily="2" charset="-122"/>
                  <a:cs typeface="Courier New" pitchFamily="49" charset="0"/>
                </a:rPr>
                <a:t>;</a:t>
              </a:r>
              <a:endParaRPr kumimoji="0" lang="en-US" altLang="zh-CN" sz="1400" b="0" i="0" u="none" strike="noStrike" cap="none" normalizeH="0" baseline="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Courier New" pitchFamily="49" charset="0"/>
                  <a:ea typeface="宋体" pitchFamily="2" charset="-122"/>
                  <a:cs typeface="Courier New" pitchFamily="49" charset="0"/>
                </a:rPr>
                <a:t>	            </a:t>
              </a:r>
              <a:r>
                <a:rPr kumimoji="0" lang="en-US" altLang="zh-CN" sz="1400" b="1" i="0" u="none" strike="noStrike" cap="none" normalizeH="0" baseline="0" smtClean="0">
                  <a:ln>
                    <a:noFill/>
                  </a:ln>
                  <a:solidFill>
                    <a:srgbClr val="7F0055"/>
                  </a:solidFill>
                  <a:effectLst/>
                  <a:latin typeface="Courier New" pitchFamily="49" charset="0"/>
                  <a:ea typeface="宋体" pitchFamily="2" charset="-122"/>
                  <a:cs typeface="Courier New" pitchFamily="49" charset="0"/>
                </a:rPr>
                <a:t>case</a:t>
              </a:r>
              <a:r>
                <a:rPr kumimoji="0" lang="en-US" altLang="zh-CN" sz="1400" b="0" i="0" u="none" strike="noStrike" cap="none" normalizeH="0" baseline="0" smtClean="0">
                  <a:ln>
                    <a:noFill/>
                  </a:ln>
                  <a:solidFill>
                    <a:srgbClr val="000000"/>
                  </a:solidFill>
                  <a:effectLst/>
                  <a:latin typeface="Courier New" pitchFamily="49" charset="0"/>
                  <a:ea typeface="宋体" pitchFamily="2" charset="-122"/>
                  <a:cs typeface="Courier New" pitchFamily="49" charset="0"/>
                </a:rPr>
                <a:t> 5: SetTime(); </a:t>
              </a:r>
              <a:r>
                <a:rPr kumimoji="0" lang="en-US" altLang="zh-CN" sz="1400" b="1" i="0" u="none" strike="noStrike" cap="none" normalizeH="0" baseline="0" smtClean="0">
                  <a:ln>
                    <a:noFill/>
                  </a:ln>
                  <a:solidFill>
                    <a:srgbClr val="7F0055"/>
                  </a:solidFill>
                  <a:effectLst/>
                  <a:latin typeface="Courier New" pitchFamily="49" charset="0"/>
                  <a:ea typeface="宋体" pitchFamily="2" charset="-122"/>
                  <a:cs typeface="Courier New" pitchFamily="49" charset="0"/>
                </a:rPr>
                <a:t>break</a:t>
              </a:r>
              <a:r>
                <a:rPr kumimoji="0" lang="en-US" altLang="zh-CN" sz="1400" b="0" i="0" u="none" strike="noStrike" cap="none" normalizeH="0" baseline="0" smtClean="0">
                  <a:ln>
                    <a:noFill/>
                  </a:ln>
                  <a:solidFill>
                    <a:srgbClr val="000000"/>
                  </a:solidFill>
                  <a:effectLst/>
                  <a:latin typeface="Courier New" pitchFamily="49" charset="0"/>
                  <a:ea typeface="宋体" pitchFamily="2" charset="-122"/>
                  <a:cs typeface="Courier New" pitchFamily="49" charset="0"/>
                </a:rPr>
                <a:t>;</a:t>
              </a:r>
              <a:endParaRPr kumimoji="0" lang="en-US" altLang="zh-CN" sz="1400" b="0" i="0" u="none" strike="noStrike" cap="none" normalizeH="0" baseline="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Courier New" pitchFamily="49" charset="0"/>
                  <a:ea typeface="宋体" pitchFamily="2" charset="-122"/>
                  <a:cs typeface="Courier New" pitchFamily="49" charset="0"/>
                </a:rPr>
                <a:t>	            </a:t>
              </a:r>
              <a:r>
                <a:rPr kumimoji="0" lang="en-US" altLang="zh-CN" sz="1400" b="1" i="0" u="none" strike="noStrike" cap="none" normalizeH="0" baseline="0" smtClean="0">
                  <a:ln>
                    <a:noFill/>
                  </a:ln>
                  <a:solidFill>
                    <a:srgbClr val="7F0055"/>
                  </a:solidFill>
                  <a:effectLst/>
                  <a:latin typeface="Courier New" pitchFamily="49" charset="0"/>
                  <a:ea typeface="宋体" pitchFamily="2" charset="-122"/>
                  <a:cs typeface="Courier New" pitchFamily="49" charset="0"/>
                </a:rPr>
                <a:t>default</a:t>
              </a:r>
              <a:r>
                <a:rPr kumimoji="0" lang="en-US" altLang="zh-CN" sz="1400" b="0" i="0" u="none" strike="noStrike" cap="none" normalizeH="0" baseline="0" smtClean="0">
                  <a:ln>
                    <a:noFill/>
                  </a:ln>
                  <a:solidFill>
                    <a:srgbClr val="000000"/>
                  </a:solidFill>
                  <a:effectLst/>
                  <a:latin typeface="Courier New" pitchFamily="49" charset="0"/>
                  <a:ea typeface="宋体" pitchFamily="2" charset="-122"/>
                  <a:cs typeface="Courier New" pitchFamily="49" charset="0"/>
                </a:rPr>
                <a:t>: </a:t>
              </a:r>
              <a:r>
                <a:rPr kumimoji="0" lang="en-US" altLang="zh-CN" sz="1400" b="1" i="0" u="none" strike="noStrike" cap="none" normalizeH="0" baseline="0" smtClean="0">
                  <a:ln>
                    <a:noFill/>
                  </a:ln>
                  <a:solidFill>
                    <a:srgbClr val="7F0055"/>
                  </a:solidFill>
                  <a:effectLst/>
                  <a:latin typeface="Courier New" pitchFamily="49" charset="0"/>
                  <a:ea typeface="宋体" pitchFamily="2" charset="-122"/>
                  <a:cs typeface="Courier New" pitchFamily="49" charset="0"/>
                </a:rPr>
                <a:t>break</a:t>
              </a:r>
              <a:r>
                <a:rPr kumimoji="0" lang="en-US" altLang="zh-CN" sz="1400" b="0" i="0" u="none" strike="noStrike" cap="none" normalizeH="0" baseline="0" smtClean="0">
                  <a:ln>
                    <a:noFill/>
                  </a:ln>
                  <a:solidFill>
                    <a:srgbClr val="000000"/>
                  </a:solidFill>
                  <a:effectLst/>
                  <a:latin typeface="Courier New" pitchFamily="49" charset="0"/>
                  <a:ea typeface="宋体" pitchFamily="2" charset="-122"/>
                  <a:cs typeface="Courier New" pitchFamily="49" charset="0"/>
                </a:rPr>
                <a:t>;</a:t>
              </a:r>
              <a:endParaRPr kumimoji="0" lang="en-US" altLang="zh-CN" sz="1400" b="0" i="0" u="none" strike="noStrike" cap="none" normalizeH="0" baseline="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Courier New" pitchFamily="49" charset="0"/>
                  <a:ea typeface="宋体" pitchFamily="2" charset="-122"/>
                  <a:cs typeface="Courier New" pitchFamily="49" charset="0"/>
                </a:rPr>
                <a:t>	        }</a:t>
              </a:r>
              <a:endParaRPr kumimoji="0" lang="en-US" altLang="zh-CN" sz="1400" b="0" i="0" u="none" strike="noStrike" cap="none" normalizeH="0" baseline="0" smtClean="0">
                <a:ln>
                  <a:noFill/>
                </a:ln>
                <a:solidFill>
                  <a:schemeClr val="tx1"/>
                </a:solidFill>
                <a:effectLst/>
                <a:latin typeface="Arial" pitchFamily="34" charset="0"/>
                <a:ea typeface="宋体"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Scale>
                                      <p:cBhvr>
                                        <p:cTn id="7"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7"/>
                                        </p:tgtEl>
                                        <p:attrNameLst>
                                          <p:attrName>ppt_x</p:attrName>
                                          <p:attrName>ppt_y</p:attrName>
                                        </p:attrNameLst>
                                      </p:cBhvr>
                                    </p:animMotion>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9552" y="1115452"/>
            <a:ext cx="4129528" cy="369332"/>
          </a:xfrm>
          <a:prstGeom prst="rect">
            <a:avLst/>
          </a:prstGeom>
          <a:noFill/>
        </p:spPr>
        <p:txBody>
          <a:bodyPr wrap="none" rtlCol="0">
            <a:spAutoFit/>
          </a:bodyPr>
          <a:lstStyle/>
          <a:p>
            <a:r>
              <a:rPr lang="zh-CN" altLang="en-US" dirty="0" smtClean="0"/>
              <a:t>（</a:t>
            </a:r>
            <a:r>
              <a:rPr lang="en-US" altLang="zh-CN" dirty="0" smtClean="0"/>
              <a:t>3</a:t>
            </a:r>
            <a:r>
              <a:rPr lang="zh-CN" altLang="en-US" dirty="0" smtClean="0"/>
              <a:t>）</a:t>
            </a:r>
            <a:r>
              <a:rPr lang="en-US" altLang="zh-CN" dirty="0" smtClean="0"/>
              <a:t> </a:t>
            </a:r>
            <a:r>
              <a:rPr lang="en-US" altLang="zh-CN" dirty="0" err="1" smtClean="0"/>
              <a:t>HAL_Buttons.h</a:t>
            </a:r>
            <a:r>
              <a:rPr lang="en-US" altLang="zh-CN" dirty="0" smtClean="0"/>
              <a:t>/.c</a:t>
            </a:r>
            <a:r>
              <a:rPr lang="zh-CN" altLang="zh-CN" dirty="0" smtClean="0"/>
              <a:t>程序</a:t>
            </a:r>
            <a:r>
              <a:rPr lang="zh-CN" altLang="en-US" dirty="0" smtClean="0"/>
              <a:t>资源</a:t>
            </a:r>
            <a:r>
              <a:rPr lang="zh-CN" altLang="zh-CN" dirty="0" smtClean="0"/>
              <a:t>介绍</a:t>
            </a:r>
            <a:r>
              <a:rPr lang="zh-CN" altLang="en-US" dirty="0" smtClean="0"/>
              <a:t>：</a:t>
            </a:r>
            <a:endParaRPr lang="zh-CN" altLang="zh-CN" dirty="0" smtClean="0"/>
          </a:p>
        </p:txBody>
      </p:sp>
      <p:sp>
        <p:nvSpPr>
          <p:cNvPr id="4" name="标题 1"/>
          <p:cNvSpPr txBox="1">
            <a:spLocks/>
          </p:cNvSpPr>
          <p:nvPr/>
        </p:nvSpPr>
        <p:spPr>
          <a:xfrm>
            <a:off x="457200" y="274638"/>
            <a:ext cx="8229600" cy="706090"/>
          </a:xfrm>
          <a:prstGeom prst="rect">
            <a:avLst/>
          </a:prstGeom>
        </p:spPr>
        <p:txBody>
          <a:bodyPr vert="horz" lIns="91440" tIns="45720" rIns="91440" bIns="45720" rtlCol="0" anchor="ctr">
            <a:normAutofit/>
          </a:bodyPr>
          <a:lstStyle/>
          <a:p>
            <a:pPr algn="ctr"/>
            <a:r>
              <a:rPr lang="zh-CN" altLang="zh-CN" sz="3600" b="1" dirty="0" smtClean="0">
                <a:solidFill>
                  <a:schemeClr val="bg1"/>
                </a:solidFill>
              </a:rPr>
              <a:t>程序资源介绍</a:t>
            </a:r>
            <a:endParaRPr lang="zh-CN" altLang="zh-CN" sz="3600" b="1" dirty="0">
              <a:solidFill>
                <a:schemeClr val="bg1"/>
              </a:solidFill>
            </a:endParaRPr>
          </a:p>
        </p:txBody>
      </p:sp>
      <p:sp>
        <p:nvSpPr>
          <p:cNvPr id="266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3" name="组合 12"/>
          <p:cNvGrpSpPr/>
          <p:nvPr/>
        </p:nvGrpSpPr>
        <p:grpSpPr>
          <a:xfrm>
            <a:off x="323528" y="1589891"/>
            <a:ext cx="8280920" cy="1263045"/>
            <a:chOff x="323528" y="1589891"/>
            <a:chExt cx="8280920" cy="1263045"/>
          </a:xfrm>
        </p:grpSpPr>
        <p:sp>
          <p:nvSpPr>
            <p:cNvPr id="5" name="TextBox 4"/>
            <p:cNvSpPr txBox="1"/>
            <p:nvPr/>
          </p:nvSpPr>
          <p:spPr>
            <a:xfrm>
              <a:off x="683568" y="1589891"/>
              <a:ext cx="2262158" cy="369332"/>
            </a:xfrm>
            <a:prstGeom prst="rect">
              <a:avLst/>
            </a:prstGeom>
            <a:noFill/>
          </p:spPr>
          <p:txBody>
            <a:bodyPr wrap="none" rtlCol="0">
              <a:spAutoFit/>
            </a:bodyPr>
            <a:lstStyle/>
            <a:p>
              <a:r>
                <a:rPr lang="zh-CN" altLang="en-US" dirty="0" smtClean="0"/>
                <a:t>◆</a:t>
              </a:r>
              <a:r>
                <a:rPr lang="zh-CN" altLang="zh-CN" dirty="0" smtClean="0"/>
                <a:t>按键定义程序段</a:t>
              </a:r>
              <a:r>
                <a:rPr lang="zh-CN" altLang="en-US" dirty="0" smtClean="0"/>
                <a:t>：</a:t>
              </a:r>
              <a:endParaRPr lang="zh-CN" altLang="en-US" dirty="0"/>
            </a:p>
          </p:txBody>
        </p:sp>
        <p:sp>
          <p:nvSpPr>
            <p:cNvPr id="26625" name="Text Box 1"/>
            <p:cNvSpPr txBox="1">
              <a:spLocks noChangeArrowheads="1"/>
            </p:cNvSpPr>
            <p:nvPr/>
          </p:nvSpPr>
          <p:spPr bwMode="auto">
            <a:xfrm>
              <a:off x="323528" y="2021939"/>
              <a:ext cx="8280920" cy="830997"/>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#define</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BUTTON_S2       0x0400</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#define</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BUTTON_S1       0x0080</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#define</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BUTTON_ALL      0x0480</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p:txBody>
        </p:sp>
      </p:grpSp>
      <p:sp>
        <p:nvSpPr>
          <p:cNvPr id="2662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4" name="组合 13"/>
          <p:cNvGrpSpPr/>
          <p:nvPr/>
        </p:nvGrpSpPr>
        <p:grpSpPr>
          <a:xfrm>
            <a:off x="323528" y="3068960"/>
            <a:ext cx="8280920" cy="944815"/>
            <a:chOff x="323528" y="3068960"/>
            <a:chExt cx="8280920" cy="944815"/>
          </a:xfrm>
        </p:grpSpPr>
        <p:sp>
          <p:nvSpPr>
            <p:cNvPr id="8" name="TextBox 7"/>
            <p:cNvSpPr txBox="1"/>
            <p:nvPr/>
          </p:nvSpPr>
          <p:spPr>
            <a:xfrm>
              <a:off x="683568" y="3068960"/>
              <a:ext cx="3877985" cy="369332"/>
            </a:xfrm>
            <a:prstGeom prst="rect">
              <a:avLst/>
            </a:prstGeom>
            <a:noFill/>
          </p:spPr>
          <p:txBody>
            <a:bodyPr wrap="none" rtlCol="0">
              <a:spAutoFit/>
            </a:bodyPr>
            <a:lstStyle/>
            <a:p>
              <a:r>
                <a:rPr lang="zh-CN" altLang="en-US" dirty="0" smtClean="0"/>
                <a:t>◆</a:t>
              </a:r>
              <a:r>
                <a:rPr lang="zh-CN" altLang="zh-CN" dirty="0" smtClean="0"/>
                <a:t>按键键值定义变量和消抖标志位</a:t>
              </a:r>
              <a:r>
                <a:rPr lang="zh-CN" altLang="en-US" dirty="0" smtClean="0"/>
                <a:t>：</a:t>
              </a:r>
              <a:endParaRPr lang="zh-CN" altLang="en-US" dirty="0"/>
            </a:p>
          </p:txBody>
        </p:sp>
        <p:sp>
          <p:nvSpPr>
            <p:cNvPr id="26628" name="Text Box 4"/>
            <p:cNvSpPr txBox="1">
              <a:spLocks noChangeArrowheads="1"/>
            </p:cNvSpPr>
            <p:nvPr/>
          </p:nvSpPr>
          <p:spPr bwMode="auto">
            <a:xfrm>
              <a:off x="323528" y="3429000"/>
              <a:ext cx="8280920" cy="584775"/>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volatile</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extern</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uint16_t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buttonsPressed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volatile</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extern</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uint8_t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buttonDebounce</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p:txBody>
        </p:sp>
      </p:grpSp>
      <p:sp>
        <p:nvSpPr>
          <p:cNvPr id="26632"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5" name="组合 14"/>
          <p:cNvGrpSpPr/>
          <p:nvPr/>
        </p:nvGrpSpPr>
        <p:grpSpPr>
          <a:xfrm>
            <a:off x="251520" y="4399458"/>
            <a:ext cx="8640960" cy="1516723"/>
            <a:chOff x="251520" y="4399458"/>
            <a:chExt cx="8640960" cy="1516723"/>
          </a:xfrm>
        </p:grpSpPr>
        <p:sp>
          <p:nvSpPr>
            <p:cNvPr id="11" name="TextBox 10"/>
            <p:cNvSpPr txBox="1"/>
            <p:nvPr/>
          </p:nvSpPr>
          <p:spPr>
            <a:xfrm>
              <a:off x="251520" y="4399458"/>
              <a:ext cx="8640960" cy="646331"/>
            </a:xfrm>
            <a:prstGeom prst="rect">
              <a:avLst/>
            </a:prstGeom>
            <a:noFill/>
          </p:spPr>
          <p:txBody>
            <a:bodyPr wrap="square" rtlCol="0">
              <a:spAutoFit/>
            </a:bodyPr>
            <a:lstStyle/>
            <a:p>
              <a:r>
                <a:rPr lang="zh-CN" altLang="en-US" dirty="0" smtClean="0"/>
                <a:t>       ◆</a:t>
              </a:r>
              <a:r>
                <a:rPr lang="zh-CN" altLang="zh-CN" dirty="0" smtClean="0"/>
                <a:t>该程序模块定义了三个函数，分别为：按键初始化函数、使能按键中断函数和关断按键中断函数 </a:t>
              </a:r>
              <a:r>
                <a:rPr lang="zh-CN" altLang="en-US" dirty="0" smtClean="0"/>
                <a:t>：</a:t>
              </a:r>
              <a:endParaRPr lang="zh-CN" altLang="en-US" dirty="0"/>
            </a:p>
          </p:txBody>
        </p:sp>
        <p:sp>
          <p:nvSpPr>
            <p:cNvPr id="26631" name="Text Box 7"/>
            <p:cNvSpPr txBox="1">
              <a:spLocks noChangeArrowheads="1"/>
            </p:cNvSpPr>
            <p:nvPr/>
          </p:nvSpPr>
          <p:spPr bwMode="auto">
            <a:xfrm>
              <a:off x="323528" y="5085184"/>
              <a:ext cx="8352928" cy="830997"/>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extern</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Buttons_init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uint16_t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buttonsMask</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extern</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Buttons_interruptEnable</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uint16_t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buttonsMask</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extern</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Buttons_interruptDisable</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uint16_t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buttonsMask</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457200" y="274638"/>
            <a:ext cx="8229600" cy="706090"/>
          </a:xfrm>
          <a:prstGeom prst="rect">
            <a:avLst/>
          </a:prstGeom>
        </p:spPr>
        <p:txBody>
          <a:bodyPr vert="horz" lIns="91440" tIns="45720" rIns="91440" bIns="45720" rtlCol="0" anchor="ctr">
            <a:normAutofit/>
          </a:bodyPr>
          <a:lstStyle/>
          <a:p>
            <a:pPr algn="ctr"/>
            <a:r>
              <a:rPr lang="zh-CN" altLang="zh-CN" sz="3600" b="1" dirty="0" smtClean="0">
                <a:solidFill>
                  <a:schemeClr val="bg1"/>
                </a:solidFill>
              </a:rPr>
              <a:t>程序资源介绍</a:t>
            </a:r>
            <a:endParaRPr lang="zh-CN" altLang="zh-CN" sz="3600" b="1" dirty="0">
              <a:solidFill>
                <a:schemeClr val="bg1"/>
              </a:solidFill>
            </a:endParaRPr>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9" name="组合 8"/>
          <p:cNvGrpSpPr/>
          <p:nvPr/>
        </p:nvGrpSpPr>
        <p:grpSpPr>
          <a:xfrm>
            <a:off x="323528" y="1427728"/>
            <a:ext cx="8568952" cy="1929264"/>
            <a:chOff x="323528" y="1427728"/>
            <a:chExt cx="8568952" cy="1929264"/>
          </a:xfrm>
        </p:grpSpPr>
        <p:sp>
          <p:nvSpPr>
            <p:cNvPr id="4" name="TextBox 3"/>
            <p:cNvSpPr txBox="1"/>
            <p:nvPr/>
          </p:nvSpPr>
          <p:spPr>
            <a:xfrm>
              <a:off x="323528" y="1427728"/>
              <a:ext cx="8568952" cy="777136"/>
            </a:xfrm>
            <a:prstGeom prst="rect">
              <a:avLst/>
            </a:prstGeom>
            <a:noFill/>
          </p:spPr>
          <p:txBody>
            <a:bodyPr wrap="square" rtlCol="0">
              <a:spAutoFit/>
            </a:bodyPr>
            <a:lstStyle/>
            <a:p>
              <a:pPr>
                <a:lnSpc>
                  <a:spcPts val="2800"/>
                </a:lnSpc>
              </a:pPr>
              <a:r>
                <a:rPr lang="en-US" altLang="zh-CN" dirty="0" smtClean="0"/>
                <a:t>         </a:t>
              </a:r>
              <a:r>
                <a:rPr lang="zh-CN" altLang="zh-CN" dirty="0" smtClean="0"/>
                <a:t>例：</a:t>
              </a:r>
              <a:r>
                <a:rPr lang="en-US" altLang="zh-CN" dirty="0" smtClean="0"/>
                <a:t>① </a:t>
              </a:r>
              <a:r>
                <a:rPr lang="zh-CN" altLang="zh-CN" dirty="0" smtClean="0"/>
                <a:t>若在程序设计中，需等待按键被按下，则可使用以下程序段：按键未被按下，则执行段内程序；若按键被按下则跳出该段循环。</a:t>
              </a:r>
              <a:endParaRPr lang="zh-CN" altLang="en-US" dirty="0"/>
            </a:p>
          </p:txBody>
        </p:sp>
        <p:sp>
          <p:nvSpPr>
            <p:cNvPr id="27649" name="Text Box 1"/>
            <p:cNvSpPr txBox="1">
              <a:spLocks noChangeArrowheads="1"/>
            </p:cNvSpPr>
            <p:nvPr/>
          </p:nvSpPr>
          <p:spPr bwMode="auto">
            <a:xfrm>
              <a:off x="395536" y="2204864"/>
              <a:ext cx="8352928" cy="1152128"/>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while</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buttonsPressed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0" i="0" u="none" strike="noStrike" cap="none" normalizeH="0" baseline="0" dirty="0" smtClean="0">
                  <a:ln>
                    <a:noFill/>
                  </a:ln>
                  <a:solidFill>
                    <a:srgbClr val="000000"/>
                  </a:solidFill>
                  <a:effectLst/>
                  <a:latin typeface="Arial"/>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p:txBody>
        </p:sp>
      </p:grpSp>
      <p:sp>
        <p:nvSpPr>
          <p:cNvPr id="2765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0" name="组合 9"/>
          <p:cNvGrpSpPr/>
          <p:nvPr/>
        </p:nvGrpSpPr>
        <p:grpSpPr>
          <a:xfrm>
            <a:off x="395536" y="3717032"/>
            <a:ext cx="8352928" cy="1872208"/>
            <a:chOff x="395536" y="3717032"/>
            <a:chExt cx="8352928" cy="1872208"/>
          </a:xfrm>
        </p:grpSpPr>
        <p:sp>
          <p:nvSpPr>
            <p:cNvPr id="7" name="TextBox 6"/>
            <p:cNvSpPr txBox="1"/>
            <p:nvPr/>
          </p:nvSpPr>
          <p:spPr>
            <a:xfrm>
              <a:off x="395536" y="3717032"/>
              <a:ext cx="8352928" cy="777136"/>
            </a:xfrm>
            <a:prstGeom prst="rect">
              <a:avLst/>
            </a:prstGeom>
            <a:noFill/>
          </p:spPr>
          <p:txBody>
            <a:bodyPr wrap="square" rtlCol="0">
              <a:spAutoFit/>
            </a:bodyPr>
            <a:lstStyle/>
            <a:p>
              <a:pPr>
                <a:lnSpc>
                  <a:spcPts val="2800"/>
                </a:lnSpc>
              </a:pPr>
              <a:r>
                <a:rPr lang="en-US" altLang="zh-CN" dirty="0" smtClean="0"/>
                <a:t>      ② </a:t>
              </a:r>
              <a:r>
                <a:rPr lang="zh-CN" altLang="zh-CN" dirty="0" smtClean="0"/>
                <a:t>若在程序设计中，需等待</a:t>
              </a:r>
              <a:r>
                <a:rPr lang="en-US" altLang="zh-CN" dirty="0" smtClean="0"/>
                <a:t>S2</a:t>
              </a:r>
              <a:r>
                <a:rPr lang="zh-CN" altLang="zh-CN" dirty="0" smtClean="0"/>
                <a:t>按键被按下，则可使用以下程序段：若</a:t>
              </a:r>
              <a:r>
                <a:rPr lang="en-US" altLang="zh-CN" dirty="0" smtClean="0"/>
                <a:t>S2</a:t>
              </a:r>
              <a:r>
                <a:rPr lang="zh-CN" altLang="zh-CN" dirty="0" smtClean="0"/>
                <a:t>按键未被按下，则执行段内程序；若</a:t>
              </a:r>
              <a:r>
                <a:rPr lang="en-US" altLang="zh-CN" dirty="0" smtClean="0"/>
                <a:t>S2</a:t>
              </a:r>
              <a:r>
                <a:rPr lang="zh-CN" altLang="zh-CN" dirty="0" smtClean="0"/>
                <a:t>按键被按下则跳出该段循环。</a:t>
              </a:r>
              <a:endParaRPr lang="zh-CN" altLang="en-US" dirty="0"/>
            </a:p>
          </p:txBody>
        </p:sp>
        <p:sp>
          <p:nvSpPr>
            <p:cNvPr id="27652" name="Text Box 4"/>
            <p:cNvSpPr txBox="1">
              <a:spLocks noChangeArrowheads="1"/>
            </p:cNvSpPr>
            <p:nvPr/>
          </p:nvSpPr>
          <p:spPr bwMode="auto">
            <a:xfrm>
              <a:off x="395536" y="4509120"/>
              <a:ext cx="8352928" cy="1080120"/>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1270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while</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buttonsPressed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&amp; BUTTON_S2))  </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0" i="0" u="none" strike="noStrike" cap="none" normalizeH="0" baseline="0" dirty="0" smtClean="0">
                  <a:ln>
                    <a:noFill/>
                  </a:ln>
                  <a:solidFill>
                    <a:srgbClr val="000000"/>
                  </a:solidFill>
                  <a:effectLst/>
                  <a:latin typeface="Arial"/>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ppt_x</p:attrName>
                                        </p:attrNameLst>
                                      </p:cBhvr>
                                      <p:tavLst>
                                        <p:tav tm="0">
                                          <p:val>
                                            <p:strVal val="#ppt_x-.2"/>
                                          </p:val>
                                        </p:tav>
                                        <p:tav tm="100000">
                                          <p:val>
                                            <p:strVal val="#ppt_x"/>
                                          </p:val>
                                        </p:tav>
                                      </p:tavLst>
                                    </p:anim>
                                    <p:anim calcmode="lin" valueType="num">
                                      <p:cBhvr>
                                        <p:cTn id="8" dur="10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9" dur="1000"/>
                                        <p:tgtEl>
                                          <p:spTgt spid="9"/>
                                        </p:tgtEl>
                                      </p:cBhvr>
                                    </p:animEffect>
                                  </p:childTnLst>
                                </p:cTn>
                              </p:par>
                            </p:childTnLst>
                          </p:cTn>
                        </p:par>
                        <p:par>
                          <p:cTn id="10" fill="hold">
                            <p:stCondLst>
                              <p:cond delay="1000"/>
                            </p:stCondLst>
                            <p:childTnLst>
                              <p:par>
                                <p:cTn id="11" presetID="29"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ppt_x</p:attrName>
                                        </p:attrNameLst>
                                      </p:cBhvr>
                                      <p:tavLst>
                                        <p:tav tm="0">
                                          <p:val>
                                            <p:strVal val="#ppt_x-.2"/>
                                          </p:val>
                                        </p:tav>
                                        <p:tav tm="100000">
                                          <p:val>
                                            <p:strVal val="#ppt_x"/>
                                          </p:val>
                                        </p:tav>
                                      </p:tavLst>
                                    </p:anim>
                                    <p:anim calcmode="lin" valueType="num">
                                      <p:cBhvr>
                                        <p:cTn id="14"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15"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457200" y="274638"/>
            <a:ext cx="8229600" cy="706090"/>
          </a:xfrm>
          <a:prstGeom prst="rect">
            <a:avLst/>
          </a:prstGeom>
        </p:spPr>
        <p:txBody>
          <a:bodyPr vert="horz" lIns="91440" tIns="45720" rIns="91440" bIns="45720" rtlCol="0" anchor="ctr">
            <a:normAutofit/>
          </a:bodyPr>
          <a:lstStyle/>
          <a:p>
            <a:pPr algn="ctr"/>
            <a:r>
              <a:rPr lang="zh-CN" altLang="zh-CN" sz="3600" b="1" dirty="0" smtClean="0">
                <a:solidFill>
                  <a:schemeClr val="bg1"/>
                </a:solidFill>
              </a:rPr>
              <a:t>程序资源介绍</a:t>
            </a:r>
            <a:endParaRPr lang="zh-CN" altLang="zh-CN" sz="3600" b="1" dirty="0">
              <a:solidFill>
                <a:schemeClr val="bg1"/>
              </a:solidFill>
            </a:endParaRPr>
          </a:p>
        </p:txBody>
      </p:sp>
      <p:sp>
        <p:nvSpPr>
          <p:cNvPr id="4" name="TextBox 3"/>
          <p:cNvSpPr txBox="1"/>
          <p:nvPr/>
        </p:nvSpPr>
        <p:spPr>
          <a:xfrm>
            <a:off x="621625" y="1196752"/>
            <a:ext cx="4094391" cy="369332"/>
          </a:xfrm>
          <a:prstGeom prst="rect">
            <a:avLst/>
          </a:prstGeom>
          <a:noFill/>
        </p:spPr>
        <p:txBody>
          <a:bodyPr wrap="none" rtlCol="0">
            <a:spAutoFit/>
          </a:bodyPr>
          <a:lstStyle/>
          <a:p>
            <a:r>
              <a:rPr lang="zh-CN" altLang="en-US" dirty="0" smtClean="0"/>
              <a:t>（</a:t>
            </a:r>
            <a:r>
              <a:rPr lang="en-US" altLang="zh-CN" dirty="0" smtClean="0"/>
              <a:t>4</a:t>
            </a:r>
            <a:r>
              <a:rPr lang="zh-CN" altLang="en-US" dirty="0" smtClean="0"/>
              <a:t>）</a:t>
            </a:r>
            <a:r>
              <a:rPr lang="en-US" altLang="zh-CN" dirty="0" smtClean="0"/>
              <a:t>HAL_Dogs102x6.h/.c</a:t>
            </a:r>
            <a:r>
              <a:rPr lang="zh-CN" altLang="zh-CN" dirty="0" smtClean="0"/>
              <a:t>程序</a:t>
            </a:r>
            <a:r>
              <a:rPr lang="zh-CN" altLang="en-US" dirty="0" smtClean="0"/>
              <a:t>资源</a:t>
            </a:r>
            <a:r>
              <a:rPr lang="zh-CN" altLang="zh-CN" dirty="0" smtClean="0"/>
              <a:t>介绍</a:t>
            </a:r>
            <a:endParaRPr lang="zh-CN" altLang="en-US" dirty="0"/>
          </a:p>
        </p:txBody>
      </p:sp>
      <p:sp>
        <p:nvSpPr>
          <p:cNvPr id="286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9" name="组合 18"/>
          <p:cNvGrpSpPr/>
          <p:nvPr/>
        </p:nvGrpSpPr>
        <p:grpSpPr>
          <a:xfrm>
            <a:off x="395536" y="2060848"/>
            <a:ext cx="8208912" cy="698594"/>
            <a:chOff x="395536" y="2060848"/>
            <a:chExt cx="8208912" cy="698594"/>
          </a:xfrm>
        </p:grpSpPr>
        <p:sp>
          <p:nvSpPr>
            <p:cNvPr id="5" name="TextBox 4"/>
            <p:cNvSpPr txBox="1"/>
            <p:nvPr/>
          </p:nvSpPr>
          <p:spPr>
            <a:xfrm>
              <a:off x="755576" y="2060848"/>
              <a:ext cx="1700209" cy="369332"/>
            </a:xfrm>
            <a:prstGeom prst="rect">
              <a:avLst/>
            </a:prstGeom>
            <a:noFill/>
          </p:spPr>
          <p:txBody>
            <a:bodyPr wrap="none" rtlCol="0">
              <a:spAutoFit/>
            </a:bodyPr>
            <a:lstStyle/>
            <a:p>
              <a:r>
                <a:rPr lang="en-US" altLang="zh-CN" dirty="0" smtClean="0"/>
                <a:t>◆LCD</a:t>
              </a:r>
              <a:r>
                <a:rPr lang="zh-CN" altLang="zh-CN" dirty="0" smtClean="0"/>
                <a:t>初始化</a:t>
              </a:r>
              <a:r>
                <a:rPr lang="zh-CN" altLang="en-US" dirty="0" smtClean="0"/>
                <a:t>：</a:t>
              </a:r>
              <a:endParaRPr lang="zh-CN" altLang="en-US" dirty="0"/>
            </a:p>
          </p:txBody>
        </p:sp>
        <p:sp>
          <p:nvSpPr>
            <p:cNvPr id="28673" name="Text Box 1"/>
            <p:cNvSpPr txBox="1">
              <a:spLocks noChangeArrowheads="1"/>
            </p:cNvSpPr>
            <p:nvPr/>
          </p:nvSpPr>
          <p:spPr bwMode="auto">
            <a:xfrm>
              <a:off x="395536" y="2420888"/>
              <a:ext cx="8208912" cy="338554"/>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extern</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Dogs102x6_init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p:txBody>
        </p:sp>
      </p:grpSp>
      <p:sp>
        <p:nvSpPr>
          <p:cNvPr id="28677"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20" name="组合 19"/>
          <p:cNvGrpSpPr/>
          <p:nvPr/>
        </p:nvGrpSpPr>
        <p:grpSpPr>
          <a:xfrm>
            <a:off x="395536" y="3140968"/>
            <a:ext cx="8208912" cy="707886"/>
            <a:chOff x="395536" y="3140968"/>
            <a:chExt cx="8208912" cy="707886"/>
          </a:xfrm>
        </p:grpSpPr>
        <p:sp>
          <p:nvSpPr>
            <p:cNvPr id="8" name="TextBox 7"/>
            <p:cNvSpPr txBox="1"/>
            <p:nvPr/>
          </p:nvSpPr>
          <p:spPr>
            <a:xfrm>
              <a:off x="753942" y="3140968"/>
              <a:ext cx="2161874" cy="369332"/>
            </a:xfrm>
            <a:prstGeom prst="rect">
              <a:avLst/>
            </a:prstGeom>
            <a:noFill/>
          </p:spPr>
          <p:txBody>
            <a:bodyPr wrap="none" rtlCol="0">
              <a:spAutoFit/>
            </a:bodyPr>
            <a:lstStyle/>
            <a:p>
              <a:r>
                <a:rPr lang="en-US" altLang="zh-CN" dirty="0" smtClean="0"/>
                <a:t>◆LCD</a:t>
              </a:r>
              <a:r>
                <a:rPr lang="zh-CN" altLang="zh-CN" dirty="0" smtClean="0"/>
                <a:t>背光初始化</a:t>
              </a:r>
              <a:r>
                <a:rPr lang="zh-CN" altLang="en-US" dirty="0" smtClean="0"/>
                <a:t>：</a:t>
              </a:r>
              <a:endParaRPr lang="zh-CN" altLang="en-US" dirty="0"/>
            </a:p>
          </p:txBody>
        </p:sp>
        <p:sp>
          <p:nvSpPr>
            <p:cNvPr id="28676" name="Text Box 4"/>
            <p:cNvSpPr txBox="1">
              <a:spLocks noChangeArrowheads="1"/>
            </p:cNvSpPr>
            <p:nvPr/>
          </p:nvSpPr>
          <p:spPr bwMode="auto">
            <a:xfrm>
              <a:off x="395536" y="3510300"/>
              <a:ext cx="8208912" cy="338554"/>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extern</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Dogs102x6_backlightInit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p:txBody>
        </p:sp>
      </p:grpSp>
      <p:sp>
        <p:nvSpPr>
          <p:cNvPr id="28680"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21" name="组合 20"/>
          <p:cNvGrpSpPr/>
          <p:nvPr/>
        </p:nvGrpSpPr>
        <p:grpSpPr>
          <a:xfrm>
            <a:off x="395536" y="4170566"/>
            <a:ext cx="8208912" cy="698594"/>
            <a:chOff x="395536" y="4170566"/>
            <a:chExt cx="8208912" cy="698594"/>
          </a:xfrm>
        </p:grpSpPr>
        <p:sp>
          <p:nvSpPr>
            <p:cNvPr id="11" name="TextBox 10"/>
            <p:cNvSpPr txBox="1"/>
            <p:nvPr/>
          </p:nvSpPr>
          <p:spPr>
            <a:xfrm>
              <a:off x="755576" y="4170566"/>
              <a:ext cx="1469377" cy="369332"/>
            </a:xfrm>
            <a:prstGeom prst="rect">
              <a:avLst/>
            </a:prstGeom>
            <a:noFill/>
          </p:spPr>
          <p:txBody>
            <a:bodyPr wrap="none" rtlCol="0">
              <a:spAutoFit/>
            </a:bodyPr>
            <a:lstStyle/>
            <a:p>
              <a:r>
                <a:rPr lang="en-US" altLang="zh-CN" dirty="0" smtClean="0"/>
                <a:t>◆</a:t>
              </a:r>
              <a:r>
                <a:rPr lang="zh-CN" altLang="zh-CN" dirty="0" smtClean="0"/>
                <a:t>禁用</a:t>
              </a:r>
              <a:r>
                <a:rPr lang="en-US" altLang="zh-CN" dirty="0" smtClean="0"/>
                <a:t>LCD</a:t>
              </a:r>
              <a:r>
                <a:rPr lang="zh-CN" altLang="en-US" dirty="0" smtClean="0"/>
                <a:t>：</a:t>
              </a:r>
              <a:endParaRPr lang="zh-CN" altLang="en-US" dirty="0"/>
            </a:p>
          </p:txBody>
        </p:sp>
        <p:sp>
          <p:nvSpPr>
            <p:cNvPr id="28679" name="Text Box 7"/>
            <p:cNvSpPr txBox="1">
              <a:spLocks noChangeArrowheads="1"/>
            </p:cNvSpPr>
            <p:nvPr/>
          </p:nvSpPr>
          <p:spPr bwMode="auto">
            <a:xfrm>
              <a:off x="395536" y="4530606"/>
              <a:ext cx="8208912" cy="338554"/>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extern</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Dogs102x6_disable</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p:txBody>
        </p:sp>
      </p:grpSp>
      <p:sp>
        <p:nvSpPr>
          <p:cNvPr id="28683"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8686" name="Rectangle 1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22" name="组合 21"/>
          <p:cNvGrpSpPr/>
          <p:nvPr/>
        </p:nvGrpSpPr>
        <p:grpSpPr>
          <a:xfrm>
            <a:off x="395536" y="5085184"/>
            <a:ext cx="8208912" cy="770602"/>
            <a:chOff x="395536" y="5085184"/>
            <a:chExt cx="8208912" cy="770602"/>
          </a:xfrm>
        </p:grpSpPr>
        <p:sp>
          <p:nvSpPr>
            <p:cNvPr id="17" name="TextBox 16"/>
            <p:cNvSpPr txBox="1"/>
            <p:nvPr/>
          </p:nvSpPr>
          <p:spPr>
            <a:xfrm>
              <a:off x="755576" y="5085184"/>
              <a:ext cx="2623539" cy="369332"/>
            </a:xfrm>
            <a:prstGeom prst="rect">
              <a:avLst/>
            </a:prstGeom>
            <a:noFill/>
          </p:spPr>
          <p:txBody>
            <a:bodyPr wrap="none" rtlCol="0">
              <a:spAutoFit/>
            </a:bodyPr>
            <a:lstStyle/>
            <a:p>
              <a:r>
                <a:rPr lang="en-US" altLang="zh-CN" dirty="0" smtClean="0"/>
                <a:t>◆</a:t>
              </a:r>
              <a:r>
                <a:rPr lang="zh-CN" altLang="zh-CN" dirty="0" smtClean="0"/>
                <a:t>将命令字发送给</a:t>
              </a:r>
              <a:r>
                <a:rPr lang="en-US" altLang="zh-CN" dirty="0" smtClean="0"/>
                <a:t>LCD</a:t>
              </a:r>
              <a:r>
                <a:rPr lang="zh-CN" altLang="en-US" dirty="0" smtClean="0"/>
                <a:t>：</a:t>
              </a:r>
              <a:endParaRPr lang="zh-CN" altLang="en-US" dirty="0"/>
            </a:p>
          </p:txBody>
        </p:sp>
        <p:sp>
          <p:nvSpPr>
            <p:cNvPr id="28685" name="Text Box 13"/>
            <p:cNvSpPr txBox="1">
              <a:spLocks noChangeArrowheads="1"/>
            </p:cNvSpPr>
            <p:nvPr/>
          </p:nvSpPr>
          <p:spPr bwMode="auto">
            <a:xfrm>
              <a:off x="395536" y="5517232"/>
              <a:ext cx="8208912" cy="338554"/>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extern</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Dogs102x6_writeCommand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uint8_t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sCmd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uint8_t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i</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457200" y="274638"/>
            <a:ext cx="8229600" cy="706090"/>
          </a:xfrm>
          <a:prstGeom prst="rect">
            <a:avLst/>
          </a:prstGeom>
        </p:spPr>
        <p:txBody>
          <a:bodyPr vert="horz" lIns="91440" tIns="45720" rIns="91440" bIns="45720" rtlCol="0" anchor="ctr">
            <a:normAutofit/>
          </a:bodyPr>
          <a:lstStyle/>
          <a:p>
            <a:pPr algn="ctr"/>
            <a:r>
              <a:rPr lang="zh-CN" altLang="zh-CN" sz="3600" b="1" dirty="0" smtClean="0">
                <a:solidFill>
                  <a:schemeClr val="bg1"/>
                </a:solidFill>
              </a:rPr>
              <a:t>程序资源介绍</a:t>
            </a:r>
            <a:endParaRPr lang="zh-CN" altLang="zh-CN" sz="3600" b="1" dirty="0">
              <a:solidFill>
                <a:schemeClr val="bg1"/>
              </a:solidFill>
            </a:endParaRPr>
          </a:p>
        </p:txBody>
      </p:sp>
      <p:sp>
        <p:nvSpPr>
          <p:cNvPr id="2969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8" name="组合 17"/>
          <p:cNvGrpSpPr/>
          <p:nvPr/>
        </p:nvGrpSpPr>
        <p:grpSpPr>
          <a:xfrm>
            <a:off x="395536" y="1196752"/>
            <a:ext cx="8280920" cy="770602"/>
            <a:chOff x="395536" y="1196752"/>
            <a:chExt cx="8280920" cy="770602"/>
          </a:xfrm>
        </p:grpSpPr>
        <p:sp>
          <p:nvSpPr>
            <p:cNvPr id="3" name="TextBox 2"/>
            <p:cNvSpPr txBox="1"/>
            <p:nvPr/>
          </p:nvSpPr>
          <p:spPr>
            <a:xfrm>
              <a:off x="755576" y="1196752"/>
              <a:ext cx="2214773" cy="369332"/>
            </a:xfrm>
            <a:prstGeom prst="rect">
              <a:avLst/>
            </a:prstGeom>
            <a:noFill/>
          </p:spPr>
          <p:txBody>
            <a:bodyPr wrap="none" rtlCol="0">
              <a:spAutoFit/>
            </a:bodyPr>
            <a:lstStyle/>
            <a:p>
              <a:r>
                <a:rPr lang="en-US" altLang="zh-CN" dirty="0" smtClean="0"/>
                <a:t>◆</a:t>
              </a:r>
              <a:r>
                <a:rPr lang="zh-CN" altLang="zh-CN" dirty="0" smtClean="0"/>
                <a:t>将数据写入</a:t>
              </a:r>
              <a:r>
                <a:rPr lang="en-US" altLang="zh-CN" dirty="0" smtClean="0"/>
                <a:t>LCD </a:t>
              </a:r>
              <a:r>
                <a:rPr lang="zh-CN" altLang="en-US" dirty="0" smtClean="0"/>
                <a:t>：</a:t>
              </a:r>
              <a:endParaRPr lang="zh-CN" altLang="en-US" dirty="0"/>
            </a:p>
          </p:txBody>
        </p:sp>
        <p:sp>
          <p:nvSpPr>
            <p:cNvPr id="29697" name="Text Box 1"/>
            <p:cNvSpPr txBox="1">
              <a:spLocks noChangeArrowheads="1"/>
            </p:cNvSpPr>
            <p:nvPr/>
          </p:nvSpPr>
          <p:spPr bwMode="auto">
            <a:xfrm>
              <a:off x="395536" y="1628800"/>
              <a:ext cx="8280920" cy="338554"/>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extern</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Dogs102x6_writeData</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uint8_t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sData</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uint8_t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i</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p:txBody>
        </p:sp>
      </p:grpSp>
      <p:sp>
        <p:nvSpPr>
          <p:cNvPr id="2970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9" name="组合 18"/>
          <p:cNvGrpSpPr/>
          <p:nvPr/>
        </p:nvGrpSpPr>
        <p:grpSpPr>
          <a:xfrm>
            <a:off x="395536" y="2267580"/>
            <a:ext cx="8280920" cy="707886"/>
            <a:chOff x="395536" y="2267580"/>
            <a:chExt cx="8280920" cy="707886"/>
          </a:xfrm>
        </p:grpSpPr>
        <p:sp>
          <p:nvSpPr>
            <p:cNvPr id="7" name="TextBox 6"/>
            <p:cNvSpPr txBox="1"/>
            <p:nvPr/>
          </p:nvSpPr>
          <p:spPr>
            <a:xfrm>
              <a:off x="755576" y="2267580"/>
              <a:ext cx="2392706" cy="369332"/>
            </a:xfrm>
            <a:prstGeom prst="rect">
              <a:avLst/>
            </a:prstGeom>
            <a:noFill/>
          </p:spPr>
          <p:txBody>
            <a:bodyPr wrap="none" rtlCol="0">
              <a:spAutoFit/>
            </a:bodyPr>
            <a:lstStyle/>
            <a:p>
              <a:r>
                <a:rPr lang="en-US" altLang="zh-CN" dirty="0" smtClean="0"/>
                <a:t>◆</a:t>
              </a:r>
              <a:r>
                <a:rPr lang="zh-CN" altLang="zh-CN" dirty="0" smtClean="0"/>
                <a:t>设置</a:t>
              </a:r>
              <a:r>
                <a:rPr lang="en-US" altLang="zh-CN" dirty="0" smtClean="0"/>
                <a:t>LCD</a:t>
              </a:r>
              <a:r>
                <a:rPr lang="zh-CN" altLang="zh-CN" dirty="0" smtClean="0"/>
                <a:t>内存地址</a:t>
              </a:r>
              <a:r>
                <a:rPr lang="zh-CN" altLang="en-US" dirty="0" smtClean="0"/>
                <a:t>：</a:t>
              </a:r>
              <a:endParaRPr lang="zh-CN" altLang="en-US" dirty="0"/>
            </a:p>
          </p:txBody>
        </p:sp>
        <p:sp>
          <p:nvSpPr>
            <p:cNvPr id="29700" name="Text Box 4"/>
            <p:cNvSpPr txBox="1">
              <a:spLocks noChangeArrowheads="1"/>
            </p:cNvSpPr>
            <p:nvPr/>
          </p:nvSpPr>
          <p:spPr bwMode="auto">
            <a:xfrm>
              <a:off x="395536" y="2636912"/>
              <a:ext cx="8280920" cy="338554"/>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extern</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Dogs102x6_setAddress</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uint8_t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pa, </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uint8_t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ca);</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p:txBody>
        </p:sp>
      </p:grpSp>
      <p:sp>
        <p:nvSpPr>
          <p:cNvPr id="2970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20" name="组合 19"/>
          <p:cNvGrpSpPr/>
          <p:nvPr/>
        </p:nvGrpSpPr>
        <p:grpSpPr>
          <a:xfrm>
            <a:off x="323528" y="3347700"/>
            <a:ext cx="8352928" cy="707886"/>
            <a:chOff x="323528" y="3347700"/>
            <a:chExt cx="8352928" cy="707886"/>
          </a:xfrm>
        </p:grpSpPr>
        <p:sp>
          <p:nvSpPr>
            <p:cNvPr id="10" name="TextBox 9"/>
            <p:cNvSpPr txBox="1"/>
            <p:nvPr/>
          </p:nvSpPr>
          <p:spPr>
            <a:xfrm>
              <a:off x="755576" y="3347700"/>
              <a:ext cx="2031325" cy="369332"/>
            </a:xfrm>
            <a:prstGeom prst="rect">
              <a:avLst/>
            </a:prstGeom>
            <a:noFill/>
          </p:spPr>
          <p:txBody>
            <a:bodyPr wrap="none" rtlCol="0">
              <a:spAutoFit/>
            </a:bodyPr>
            <a:lstStyle/>
            <a:p>
              <a:r>
                <a:rPr lang="en-US" altLang="zh-CN" dirty="0" smtClean="0"/>
                <a:t>◆</a:t>
              </a:r>
              <a:r>
                <a:rPr lang="zh-CN" altLang="zh-CN" dirty="0" smtClean="0"/>
                <a:t>返回对比度值</a:t>
              </a:r>
              <a:r>
                <a:rPr lang="zh-CN" altLang="en-US" dirty="0" smtClean="0"/>
                <a:t>：</a:t>
              </a:r>
              <a:endParaRPr lang="zh-CN" altLang="en-US" dirty="0"/>
            </a:p>
          </p:txBody>
        </p:sp>
        <p:sp>
          <p:nvSpPr>
            <p:cNvPr id="29703" name="Text Box 7"/>
            <p:cNvSpPr txBox="1">
              <a:spLocks noChangeArrowheads="1"/>
            </p:cNvSpPr>
            <p:nvPr/>
          </p:nvSpPr>
          <p:spPr bwMode="auto">
            <a:xfrm>
              <a:off x="323528" y="3717032"/>
              <a:ext cx="8352928" cy="338554"/>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extern</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uint8_t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Dogs102x6_getContrast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p:txBody>
        </p:sp>
      </p:grpSp>
      <p:sp>
        <p:nvSpPr>
          <p:cNvPr id="2970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21" name="组合 20"/>
          <p:cNvGrpSpPr/>
          <p:nvPr/>
        </p:nvGrpSpPr>
        <p:grpSpPr>
          <a:xfrm>
            <a:off x="251520" y="4521314"/>
            <a:ext cx="8460432" cy="707886"/>
            <a:chOff x="251520" y="4521314"/>
            <a:chExt cx="8460432" cy="707886"/>
          </a:xfrm>
        </p:grpSpPr>
        <p:sp>
          <p:nvSpPr>
            <p:cNvPr id="13" name="TextBox 12"/>
            <p:cNvSpPr txBox="1"/>
            <p:nvPr/>
          </p:nvSpPr>
          <p:spPr>
            <a:xfrm>
              <a:off x="755576" y="4521314"/>
              <a:ext cx="2031325" cy="369332"/>
            </a:xfrm>
            <a:prstGeom prst="rect">
              <a:avLst/>
            </a:prstGeom>
            <a:noFill/>
          </p:spPr>
          <p:txBody>
            <a:bodyPr wrap="none" rtlCol="0">
              <a:spAutoFit/>
            </a:bodyPr>
            <a:lstStyle/>
            <a:p>
              <a:r>
                <a:rPr lang="en-US" altLang="zh-CN" dirty="0" smtClean="0"/>
                <a:t>◆</a:t>
              </a:r>
              <a:r>
                <a:rPr lang="zh-CN" altLang="zh-CN" dirty="0" smtClean="0"/>
                <a:t>返回背光度值</a:t>
              </a:r>
              <a:r>
                <a:rPr lang="zh-CN" altLang="en-US" dirty="0" smtClean="0"/>
                <a:t>：</a:t>
              </a:r>
              <a:endParaRPr lang="zh-CN" altLang="en-US" dirty="0"/>
            </a:p>
          </p:txBody>
        </p:sp>
        <p:sp>
          <p:nvSpPr>
            <p:cNvPr id="29706" name="Text Box 10"/>
            <p:cNvSpPr txBox="1">
              <a:spLocks noChangeArrowheads="1"/>
            </p:cNvSpPr>
            <p:nvPr/>
          </p:nvSpPr>
          <p:spPr bwMode="auto">
            <a:xfrm>
              <a:off x="251520" y="4890646"/>
              <a:ext cx="8460432" cy="338554"/>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extern</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uint8_t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Dogs102x6_getBacklight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p:txBody>
        </p:sp>
      </p:grpSp>
      <p:sp>
        <p:nvSpPr>
          <p:cNvPr id="29710" name="Rectangle 1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22" name="组合 21"/>
          <p:cNvGrpSpPr/>
          <p:nvPr/>
        </p:nvGrpSpPr>
        <p:grpSpPr>
          <a:xfrm>
            <a:off x="251520" y="5601434"/>
            <a:ext cx="8424936" cy="707886"/>
            <a:chOff x="251520" y="5601434"/>
            <a:chExt cx="8424936" cy="707886"/>
          </a:xfrm>
        </p:grpSpPr>
        <p:sp>
          <p:nvSpPr>
            <p:cNvPr id="16" name="TextBox 15"/>
            <p:cNvSpPr txBox="1"/>
            <p:nvPr/>
          </p:nvSpPr>
          <p:spPr>
            <a:xfrm>
              <a:off x="755576" y="5601434"/>
              <a:ext cx="2161874" cy="369332"/>
            </a:xfrm>
            <a:prstGeom prst="rect">
              <a:avLst/>
            </a:prstGeom>
            <a:noFill/>
          </p:spPr>
          <p:txBody>
            <a:bodyPr wrap="none" rtlCol="0">
              <a:spAutoFit/>
            </a:bodyPr>
            <a:lstStyle/>
            <a:p>
              <a:r>
                <a:rPr lang="en-US" altLang="zh-CN" dirty="0" smtClean="0"/>
                <a:t>◆</a:t>
              </a:r>
              <a:r>
                <a:rPr lang="zh-CN" altLang="zh-CN" dirty="0" smtClean="0"/>
                <a:t>设置</a:t>
              </a:r>
              <a:r>
                <a:rPr lang="en-US" altLang="zh-CN" dirty="0" smtClean="0"/>
                <a:t>LCD</a:t>
              </a:r>
              <a:r>
                <a:rPr lang="zh-CN" altLang="zh-CN" dirty="0" smtClean="0"/>
                <a:t>对比度</a:t>
              </a:r>
              <a:r>
                <a:rPr lang="zh-CN" altLang="en-US" dirty="0" smtClean="0"/>
                <a:t>：</a:t>
              </a:r>
              <a:endParaRPr lang="zh-CN" altLang="en-US" dirty="0"/>
            </a:p>
          </p:txBody>
        </p:sp>
        <p:sp>
          <p:nvSpPr>
            <p:cNvPr id="29709" name="Text Box 13"/>
            <p:cNvSpPr txBox="1">
              <a:spLocks noChangeArrowheads="1"/>
            </p:cNvSpPr>
            <p:nvPr/>
          </p:nvSpPr>
          <p:spPr bwMode="auto">
            <a:xfrm>
              <a:off x="251520" y="5970766"/>
              <a:ext cx="8424936" cy="338554"/>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extern</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Dogs102x6_setContrast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uint8_t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newContrast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22" name="组合 21"/>
          <p:cNvGrpSpPr/>
          <p:nvPr/>
        </p:nvGrpSpPr>
        <p:grpSpPr>
          <a:xfrm>
            <a:off x="323528" y="1002214"/>
            <a:ext cx="8352928" cy="698594"/>
            <a:chOff x="323528" y="1002214"/>
            <a:chExt cx="8352928" cy="698594"/>
          </a:xfrm>
        </p:grpSpPr>
        <p:sp>
          <p:nvSpPr>
            <p:cNvPr id="3" name="TextBox 2"/>
            <p:cNvSpPr txBox="1"/>
            <p:nvPr/>
          </p:nvSpPr>
          <p:spPr>
            <a:xfrm>
              <a:off x="611560" y="1002214"/>
              <a:ext cx="2392706" cy="369332"/>
            </a:xfrm>
            <a:prstGeom prst="rect">
              <a:avLst/>
            </a:prstGeom>
            <a:noFill/>
          </p:spPr>
          <p:txBody>
            <a:bodyPr wrap="none" rtlCol="0">
              <a:spAutoFit/>
            </a:bodyPr>
            <a:lstStyle/>
            <a:p>
              <a:r>
                <a:rPr lang="en-US" altLang="zh-CN" dirty="0" smtClean="0"/>
                <a:t>◆</a:t>
              </a:r>
              <a:r>
                <a:rPr lang="zh-CN" altLang="en-US" dirty="0" smtClean="0"/>
                <a:t>设置</a:t>
              </a:r>
              <a:r>
                <a:rPr lang="en-US" altLang="zh-CN" dirty="0" smtClean="0"/>
                <a:t>LCD</a:t>
              </a:r>
              <a:r>
                <a:rPr lang="zh-CN" altLang="zh-CN" dirty="0" smtClean="0"/>
                <a:t>背光亮度</a:t>
              </a:r>
              <a:r>
                <a:rPr lang="zh-CN" altLang="en-US" dirty="0" smtClean="0"/>
                <a:t>：</a:t>
              </a:r>
              <a:endParaRPr lang="zh-CN" altLang="en-US" dirty="0"/>
            </a:p>
          </p:txBody>
        </p:sp>
        <p:sp>
          <p:nvSpPr>
            <p:cNvPr id="30721" name="Text Box 1"/>
            <p:cNvSpPr txBox="1">
              <a:spLocks noChangeArrowheads="1"/>
            </p:cNvSpPr>
            <p:nvPr/>
          </p:nvSpPr>
          <p:spPr bwMode="auto">
            <a:xfrm>
              <a:off x="323528" y="1362254"/>
              <a:ext cx="8352928" cy="338554"/>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extern</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Dogs102x6_setBacklight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uint8_t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brightness);</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p:txBody>
        </p:sp>
      </p:grpSp>
      <p:sp>
        <p:nvSpPr>
          <p:cNvPr id="6" name="标题 1"/>
          <p:cNvSpPr txBox="1">
            <a:spLocks/>
          </p:cNvSpPr>
          <p:nvPr/>
        </p:nvSpPr>
        <p:spPr>
          <a:xfrm>
            <a:off x="457200" y="274638"/>
            <a:ext cx="8229600" cy="706090"/>
          </a:xfrm>
          <a:prstGeom prst="rect">
            <a:avLst/>
          </a:prstGeom>
        </p:spPr>
        <p:txBody>
          <a:bodyPr vert="horz" lIns="91440" tIns="45720" rIns="91440" bIns="45720" rtlCol="0" anchor="ctr">
            <a:normAutofit/>
          </a:bodyPr>
          <a:lstStyle/>
          <a:p>
            <a:pPr algn="ctr"/>
            <a:r>
              <a:rPr lang="zh-CN" altLang="zh-CN" sz="3600" b="1" dirty="0" smtClean="0">
                <a:solidFill>
                  <a:schemeClr val="bg1"/>
                </a:solidFill>
              </a:rPr>
              <a:t>程序资源介绍</a:t>
            </a:r>
            <a:endParaRPr lang="zh-CN" altLang="zh-CN" sz="3600" b="1" dirty="0">
              <a:solidFill>
                <a:schemeClr val="bg1"/>
              </a:solidFill>
            </a:endParaRPr>
          </a:p>
        </p:txBody>
      </p:sp>
      <p:sp>
        <p:nvSpPr>
          <p:cNvPr id="30725"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23" name="组合 22"/>
          <p:cNvGrpSpPr/>
          <p:nvPr/>
        </p:nvGrpSpPr>
        <p:grpSpPr>
          <a:xfrm>
            <a:off x="323528" y="1916832"/>
            <a:ext cx="8352928" cy="707886"/>
            <a:chOff x="323528" y="1916832"/>
            <a:chExt cx="8352928" cy="707886"/>
          </a:xfrm>
        </p:grpSpPr>
        <p:sp>
          <p:nvSpPr>
            <p:cNvPr id="7" name="TextBox 6"/>
            <p:cNvSpPr txBox="1"/>
            <p:nvPr/>
          </p:nvSpPr>
          <p:spPr>
            <a:xfrm>
              <a:off x="611560" y="1916832"/>
              <a:ext cx="2723823" cy="369332"/>
            </a:xfrm>
            <a:prstGeom prst="rect">
              <a:avLst/>
            </a:prstGeom>
            <a:noFill/>
          </p:spPr>
          <p:txBody>
            <a:bodyPr wrap="none" rtlCol="0">
              <a:spAutoFit/>
            </a:bodyPr>
            <a:lstStyle/>
            <a:p>
              <a:r>
                <a:rPr lang="en-US" altLang="zh-CN" dirty="0" smtClean="0"/>
                <a:t>◆</a:t>
              </a:r>
              <a:r>
                <a:rPr lang="zh-CN" altLang="zh-CN" dirty="0" smtClean="0"/>
                <a:t>翻转液晶显示的内容</a:t>
              </a:r>
              <a:r>
                <a:rPr lang="zh-CN" altLang="en-US" dirty="0" smtClean="0"/>
                <a:t>：</a:t>
              </a:r>
              <a:endParaRPr lang="zh-CN" altLang="en-US" dirty="0"/>
            </a:p>
          </p:txBody>
        </p:sp>
        <p:sp>
          <p:nvSpPr>
            <p:cNvPr id="30724" name="Text Box 4"/>
            <p:cNvSpPr txBox="1">
              <a:spLocks noChangeArrowheads="1"/>
            </p:cNvSpPr>
            <p:nvPr/>
          </p:nvSpPr>
          <p:spPr bwMode="auto">
            <a:xfrm>
              <a:off x="323528" y="2286164"/>
              <a:ext cx="8352928" cy="338554"/>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extern</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Dogs102x6_setInverseDisplay</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p:txBody>
        </p:sp>
      </p:grpSp>
      <p:sp>
        <p:nvSpPr>
          <p:cNvPr id="3072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24" name="组合 23"/>
          <p:cNvGrpSpPr/>
          <p:nvPr/>
        </p:nvGrpSpPr>
        <p:grpSpPr>
          <a:xfrm>
            <a:off x="323528" y="2937138"/>
            <a:ext cx="8352928" cy="707886"/>
            <a:chOff x="323528" y="2937138"/>
            <a:chExt cx="8352928" cy="707886"/>
          </a:xfrm>
        </p:grpSpPr>
        <p:sp>
          <p:nvSpPr>
            <p:cNvPr id="11" name="TextBox 10"/>
            <p:cNvSpPr txBox="1"/>
            <p:nvPr/>
          </p:nvSpPr>
          <p:spPr>
            <a:xfrm>
              <a:off x="611560" y="2937138"/>
              <a:ext cx="4570482" cy="369332"/>
            </a:xfrm>
            <a:prstGeom prst="rect">
              <a:avLst/>
            </a:prstGeom>
            <a:noFill/>
          </p:spPr>
          <p:txBody>
            <a:bodyPr wrap="none" rtlCol="0">
              <a:spAutoFit/>
            </a:bodyPr>
            <a:lstStyle/>
            <a:p>
              <a:r>
                <a:rPr lang="en-US" altLang="zh-CN" dirty="0" smtClean="0"/>
                <a:t>◆</a:t>
              </a:r>
              <a:r>
                <a:rPr lang="zh-CN" altLang="zh-CN" dirty="0" smtClean="0"/>
                <a:t>将翻转后的液晶显示的内容再翻转为正</a:t>
              </a:r>
              <a:r>
                <a:rPr lang="zh-CN" altLang="en-US" dirty="0" smtClean="0"/>
                <a:t>：</a:t>
              </a:r>
              <a:endParaRPr lang="zh-CN" altLang="en-US" dirty="0"/>
            </a:p>
          </p:txBody>
        </p:sp>
        <p:sp>
          <p:nvSpPr>
            <p:cNvPr id="30727" name="Text Box 7"/>
            <p:cNvSpPr txBox="1">
              <a:spLocks noChangeArrowheads="1"/>
            </p:cNvSpPr>
            <p:nvPr/>
          </p:nvSpPr>
          <p:spPr bwMode="auto">
            <a:xfrm>
              <a:off x="323528" y="3306470"/>
              <a:ext cx="8352928" cy="338554"/>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extern</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Dogs102x6_clearInverseDisplay</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p:txBody>
        </p:sp>
      </p:grpSp>
      <p:sp>
        <p:nvSpPr>
          <p:cNvPr id="30731"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25" name="组合 24"/>
          <p:cNvGrpSpPr/>
          <p:nvPr/>
        </p:nvGrpSpPr>
        <p:grpSpPr>
          <a:xfrm>
            <a:off x="323528" y="3933056"/>
            <a:ext cx="8352928" cy="707886"/>
            <a:chOff x="323528" y="3933056"/>
            <a:chExt cx="8352928" cy="707886"/>
          </a:xfrm>
        </p:grpSpPr>
        <p:sp>
          <p:nvSpPr>
            <p:cNvPr id="14" name="TextBox 13"/>
            <p:cNvSpPr txBox="1"/>
            <p:nvPr/>
          </p:nvSpPr>
          <p:spPr>
            <a:xfrm>
              <a:off x="611560" y="3933056"/>
              <a:ext cx="2723823" cy="369332"/>
            </a:xfrm>
            <a:prstGeom prst="rect">
              <a:avLst/>
            </a:prstGeom>
            <a:noFill/>
          </p:spPr>
          <p:txBody>
            <a:bodyPr wrap="none" rtlCol="0">
              <a:spAutoFit/>
            </a:bodyPr>
            <a:lstStyle/>
            <a:p>
              <a:r>
                <a:rPr lang="en-US" altLang="zh-CN" dirty="0" smtClean="0"/>
                <a:t>◆</a:t>
              </a:r>
              <a:r>
                <a:rPr lang="zh-CN" altLang="zh-CN" dirty="0" smtClean="0"/>
                <a:t>图像下移固定的行数</a:t>
              </a:r>
              <a:r>
                <a:rPr lang="zh-CN" altLang="en-US" dirty="0" smtClean="0"/>
                <a:t>：</a:t>
              </a:r>
              <a:endParaRPr lang="zh-CN" altLang="en-US" dirty="0"/>
            </a:p>
          </p:txBody>
        </p:sp>
        <p:sp>
          <p:nvSpPr>
            <p:cNvPr id="30730" name="Text Box 10"/>
            <p:cNvSpPr txBox="1">
              <a:spLocks noChangeArrowheads="1"/>
            </p:cNvSpPr>
            <p:nvPr/>
          </p:nvSpPr>
          <p:spPr bwMode="auto">
            <a:xfrm>
              <a:off x="323528" y="4302388"/>
              <a:ext cx="8352928" cy="338554"/>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extern</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Dogs102x6_scrollLine</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uint8_t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lines);</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p:txBody>
        </p:sp>
      </p:grpSp>
      <p:sp>
        <p:nvSpPr>
          <p:cNvPr id="30734" name="Rectangle 1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26" name="组合 25"/>
          <p:cNvGrpSpPr/>
          <p:nvPr/>
        </p:nvGrpSpPr>
        <p:grpSpPr>
          <a:xfrm>
            <a:off x="323528" y="4931876"/>
            <a:ext cx="8352928" cy="729372"/>
            <a:chOff x="323528" y="4931876"/>
            <a:chExt cx="8352928" cy="729372"/>
          </a:xfrm>
        </p:grpSpPr>
        <p:sp>
          <p:nvSpPr>
            <p:cNvPr id="18" name="TextBox 17"/>
            <p:cNvSpPr txBox="1"/>
            <p:nvPr/>
          </p:nvSpPr>
          <p:spPr>
            <a:xfrm>
              <a:off x="683568" y="4931876"/>
              <a:ext cx="2723823" cy="369332"/>
            </a:xfrm>
            <a:prstGeom prst="rect">
              <a:avLst/>
            </a:prstGeom>
            <a:noFill/>
          </p:spPr>
          <p:txBody>
            <a:bodyPr wrap="none" rtlCol="0">
              <a:spAutoFit/>
            </a:bodyPr>
            <a:lstStyle/>
            <a:p>
              <a:r>
                <a:rPr lang="en-US" altLang="zh-CN" dirty="0" smtClean="0"/>
                <a:t>◆</a:t>
              </a:r>
              <a:r>
                <a:rPr lang="zh-CN" altLang="zh-CN" dirty="0" smtClean="0"/>
                <a:t>图像下移固定的行数</a:t>
              </a:r>
              <a:r>
                <a:rPr lang="zh-CN" altLang="en-US" dirty="0" smtClean="0"/>
                <a:t>：</a:t>
              </a:r>
              <a:endParaRPr lang="zh-CN" altLang="en-US" dirty="0"/>
            </a:p>
          </p:txBody>
        </p:sp>
        <p:sp>
          <p:nvSpPr>
            <p:cNvPr id="30733" name="Text Box 13"/>
            <p:cNvSpPr txBox="1">
              <a:spLocks noChangeArrowheads="1"/>
            </p:cNvSpPr>
            <p:nvPr/>
          </p:nvSpPr>
          <p:spPr bwMode="auto">
            <a:xfrm>
              <a:off x="323528" y="5322694"/>
              <a:ext cx="8352928" cy="338554"/>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extern</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Dogs102x6_scrollLine</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uint8_t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lines);</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p:txBody>
        </p:sp>
      </p:grpSp>
      <p:sp>
        <p:nvSpPr>
          <p:cNvPr id="30737" name="Rectangle 1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27" name="组合 26"/>
          <p:cNvGrpSpPr/>
          <p:nvPr/>
        </p:nvGrpSpPr>
        <p:grpSpPr>
          <a:xfrm>
            <a:off x="323528" y="5867980"/>
            <a:ext cx="8352928" cy="729372"/>
            <a:chOff x="323528" y="5867980"/>
            <a:chExt cx="8352928" cy="729372"/>
          </a:xfrm>
        </p:grpSpPr>
        <p:sp>
          <p:nvSpPr>
            <p:cNvPr id="21" name="TextBox 20"/>
            <p:cNvSpPr txBox="1"/>
            <p:nvPr/>
          </p:nvSpPr>
          <p:spPr>
            <a:xfrm>
              <a:off x="683568" y="5867980"/>
              <a:ext cx="5624360" cy="369332"/>
            </a:xfrm>
            <a:prstGeom prst="rect">
              <a:avLst/>
            </a:prstGeom>
            <a:noFill/>
          </p:spPr>
          <p:txBody>
            <a:bodyPr wrap="none" rtlCol="0">
              <a:spAutoFit/>
            </a:bodyPr>
            <a:lstStyle/>
            <a:p>
              <a:r>
                <a:rPr lang="en-US" altLang="zh-CN" dirty="0" smtClean="0"/>
                <a:t>◆</a:t>
              </a:r>
              <a:r>
                <a:rPr lang="zh-CN" altLang="en-US" dirty="0" smtClean="0"/>
                <a:t>测试函数，</a:t>
              </a:r>
              <a:r>
                <a:rPr lang="zh-CN" altLang="zh-CN" dirty="0" smtClean="0"/>
                <a:t>启用</a:t>
              </a:r>
              <a:r>
                <a:rPr lang="en-US" altLang="zh-CN" dirty="0" smtClean="0"/>
                <a:t>LCD</a:t>
              </a:r>
              <a:r>
                <a:rPr lang="zh-CN" altLang="zh-CN" dirty="0" smtClean="0"/>
                <a:t>液晶上的所有像素</a:t>
              </a:r>
              <a:r>
                <a:rPr lang="zh-CN" altLang="en-US" dirty="0" smtClean="0"/>
                <a:t>，进行测试：</a:t>
              </a:r>
              <a:endParaRPr lang="zh-CN" altLang="en-US" dirty="0"/>
            </a:p>
          </p:txBody>
        </p:sp>
        <p:sp>
          <p:nvSpPr>
            <p:cNvPr id="30736" name="Text Box 16"/>
            <p:cNvSpPr txBox="1">
              <a:spLocks noChangeArrowheads="1"/>
            </p:cNvSpPr>
            <p:nvPr/>
          </p:nvSpPr>
          <p:spPr bwMode="auto">
            <a:xfrm>
              <a:off x="323528" y="6258798"/>
              <a:ext cx="8352928" cy="338554"/>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extern</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Dogs102x6_setAllPixelsOn</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57200" y="274638"/>
            <a:ext cx="8229600" cy="706090"/>
          </a:xfrm>
        </p:spPr>
        <p:txBody>
          <a:bodyPr>
            <a:normAutofit/>
          </a:bodyPr>
          <a:lstStyle/>
          <a:p>
            <a:pPr algn="ctr"/>
            <a:r>
              <a:rPr lang="zh-CN" altLang="en-US" sz="3600" dirty="0" smtClean="0">
                <a:solidFill>
                  <a:schemeClr val="bg1"/>
                </a:solidFill>
              </a:rPr>
              <a:t>         目录</a:t>
            </a:r>
            <a:r>
              <a:rPr lang="en-US" altLang="zh-CN" sz="3600" dirty="0" smtClean="0">
                <a:solidFill>
                  <a:schemeClr val="bg1"/>
                </a:solidFill>
              </a:rPr>
              <a:t>1</a:t>
            </a:r>
            <a:r>
              <a:rPr lang="en-US" altLang="zh-CN" sz="1200" dirty="0" smtClean="0">
                <a:solidFill>
                  <a:schemeClr val="bg1"/>
                </a:solidFill>
              </a:rPr>
              <a:t>(</a:t>
            </a:r>
            <a:r>
              <a:rPr lang="zh-CN" altLang="en-US" sz="1200" dirty="0" smtClean="0">
                <a:solidFill>
                  <a:schemeClr val="bg1"/>
                </a:solidFill>
                <a:latin typeface="华文新魏" pitchFamily="2" charset="-122"/>
                <a:ea typeface="华文新魏" pitchFamily="2" charset="-122"/>
              </a:rPr>
              <a:t>共十个部分</a:t>
            </a:r>
            <a:r>
              <a:rPr lang="en-US" altLang="zh-CN" sz="1200" dirty="0" smtClean="0">
                <a:solidFill>
                  <a:schemeClr val="bg1"/>
                </a:solidFill>
                <a:latin typeface="华文新魏" pitchFamily="2" charset="-122"/>
                <a:ea typeface="华文新魏" pitchFamily="2" charset="-122"/>
              </a:rPr>
              <a:t>)</a:t>
            </a:r>
            <a:endParaRPr lang="zh-CN" altLang="en-US" sz="1200" dirty="0">
              <a:solidFill>
                <a:schemeClr val="bg1"/>
              </a:solidFill>
            </a:endParaRPr>
          </a:p>
        </p:txBody>
      </p:sp>
      <p:grpSp>
        <p:nvGrpSpPr>
          <p:cNvPr id="43" name="组合 42"/>
          <p:cNvGrpSpPr/>
          <p:nvPr/>
        </p:nvGrpSpPr>
        <p:grpSpPr>
          <a:xfrm>
            <a:off x="1619673" y="5321647"/>
            <a:ext cx="5979367" cy="555625"/>
            <a:chOff x="1544961" y="4343400"/>
            <a:chExt cx="5979367" cy="555625"/>
          </a:xfrm>
        </p:grpSpPr>
        <p:sp>
          <p:nvSpPr>
            <p:cNvPr id="5" name="Line 229"/>
            <p:cNvSpPr>
              <a:spLocks noChangeShapeType="1"/>
            </p:cNvSpPr>
            <p:nvPr/>
          </p:nvSpPr>
          <p:spPr bwMode="gray">
            <a:xfrm flipV="1">
              <a:off x="1849760" y="4869160"/>
              <a:ext cx="5674568" cy="29865"/>
            </a:xfrm>
            <a:prstGeom prst="line">
              <a:avLst/>
            </a:prstGeom>
            <a:noFill/>
            <a:ln w="25400">
              <a:solidFill>
                <a:srgbClr val="969696"/>
              </a:solidFill>
              <a:prstDash val="sysDot"/>
              <a:round/>
              <a:headEnd/>
              <a:tailEnd type="oval" w="med" len="med"/>
            </a:ln>
          </p:spPr>
          <p:txBody>
            <a:bodyPr wrap="none" anchor="ctr"/>
            <a:lstStyle/>
            <a:p>
              <a:endParaRPr lang="zh-CN" altLang="en-US"/>
            </a:p>
          </p:txBody>
        </p:sp>
        <p:sp>
          <p:nvSpPr>
            <p:cNvPr id="6" name="Rectangle 230"/>
            <p:cNvSpPr>
              <a:spLocks noChangeArrowheads="1"/>
            </p:cNvSpPr>
            <p:nvPr/>
          </p:nvSpPr>
          <p:spPr bwMode="gray">
            <a:xfrm rot="3419336">
              <a:off x="1565598" y="4322763"/>
              <a:ext cx="479425" cy="520700"/>
            </a:xfrm>
            <a:prstGeom prst="rect">
              <a:avLst/>
            </a:prstGeom>
            <a:gradFill rotWithShape="1">
              <a:gsLst>
                <a:gs pos="0">
                  <a:srgbClr val="FF7C80"/>
                </a:gs>
                <a:gs pos="100000">
                  <a:srgbClr val="76393B"/>
                </a:gs>
              </a:gsLst>
              <a:lin ang="5400000" scaled="1"/>
            </a:gra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FF7C80"/>
              </a:extrusionClr>
            </a:sp3d>
          </p:spPr>
          <p:txBody>
            <a:bodyPr rot="10800000" vert="eaVert" wrap="none" anchor="ctr">
              <a:flatTx/>
            </a:bodyPr>
            <a:lstStyle/>
            <a:p>
              <a:endParaRPr lang="zh-CN" altLang="en-US"/>
            </a:p>
          </p:txBody>
        </p:sp>
        <p:sp>
          <p:nvSpPr>
            <p:cNvPr id="7" name="Text Box 231">
              <a:hlinkClick r:id="rId2" action="ppaction://hlinksldjump"/>
            </p:cNvPr>
            <p:cNvSpPr txBox="1">
              <a:spLocks noChangeArrowheads="1"/>
            </p:cNvSpPr>
            <p:nvPr/>
          </p:nvSpPr>
          <p:spPr bwMode="gray">
            <a:xfrm>
              <a:off x="2267744" y="4410075"/>
              <a:ext cx="5256584" cy="461665"/>
            </a:xfrm>
            <a:prstGeom prst="rect">
              <a:avLst/>
            </a:prstGeom>
            <a:noFill/>
            <a:ln w="9525" algn="ctr">
              <a:noFill/>
              <a:miter lim="800000"/>
              <a:headEnd/>
              <a:tailEnd/>
            </a:ln>
          </p:spPr>
          <p:txBody>
            <a:bodyPr wrap="square">
              <a:spAutoFit/>
            </a:bodyPr>
            <a:lstStyle/>
            <a:p>
              <a:pPr algn="ctr" eaLnBrk="0" hangingPunct="0"/>
              <a:r>
                <a:rPr lang="zh-CN" altLang="en-US" sz="2400" b="1" dirty="0" smtClean="0">
                  <a:solidFill>
                    <a:srgbClr val="FF7C80"/>
                  </a:solidFill>
                </a:rPr>
                <a:t>实验原理</a:t>
              </a:r>
              <a:endParaRPr lang="en-US" altLang="zh-CN" sz="2400" b="1" dirty="0">
                <a:solidFill>
                  <a:srgbClr val="FF7C80"/>
                </a:solidFill>
              </a:endParaRPr>
            </a:p>
          </p:txBody>
        </p:sp>
        <p:sp>
          <p:nvSpPr>
            <p:cNvPr id="8" name="Text Box 232"/>
            <p:cNvSpPr txBox="1">
              <a:spLocks noChangeArrowheads="1"/>
            </p:cNvSpPr>
            <p:nvPr/>
          </p:nvSpPr>
          <p:spPr bwMode="gray">
            <a:xfrm>
              <a:off x="1619573" y="4365625"/>
              <a:ext cx="355600" cy="461963"/>
            </a:xfrm>
            <a:prstGeom prst="rect">
              <a:avLst/>
            </a:prstGeom>
            <a:noFill/>
            <a:ln w="9525" algn="ctr">
              <a:noFill/>
              <a:miter lim="800000"/>
              <a:headEnd/>
              <a:tailEnd/>
            </a:ln>
          </p:spPr>
          <p:txBody>
            <a:bodyPr wrap="none">
              <a:spAutoFit/>
            </a:bodyPr>
            <a:lstStyle/>
            <a:p>
              <a:pPr algn="ctr" eaLnBrk="0" hangingPunct="0"/>
              <a:r>
                <a:rPr lang="en-US" altLang="zh-CN" sz="2400" b="1" dirty="0">
                  <a:solidFill>
                    <a:srgbClr val="FFFFFF"/>
                  </a:solidFill>
                </a:rPr>
                <a:t>5</a:t>
              </a:r>
            </a:p>
          </p:txBody>
        </p:sp>
      </p:grpSp>
      <p:grpSp>
        <p:nvGrpSpPr>
          <p:cNvPr id="40" name="组合 39"/>
          <p:cNvGrpSpPr/>
          <p:nvPr/>
        </p:nvGrpSpPr>
        <p:grpSpPr>
          <a:xfrm>
            <a:off x="1619672" y="2413248"/>
            <a:ext cx="5979368" cy="583704"/>
            <a:chOff x="1544960" y="1981200"/>
            <a:chExt cx="5979368" cy="583704"/>
          </a:xfrm>
        </p:grpSpPr>
        <p:sp>
          <p:nvSpPr>
            <p:cNvPr id="10" name="Line 239"/>
            <p:cNvSpPr>
              <a:spLocks noChangeShapeType="1"/>
            </p:cNvSpPr>
            <p:nvPr/>
          </p:nvSpPr>
          <p:spPr bwMode="gray">
            <a:xfrm>
              <a:off x="1849760" y="2536824"/>
              <a:ext cx="5674568" cy="28080"/>
            </a:xfrm>
            <a:prstGeom prst="line">
              <a:avLst/>
            </a:prstGeom>
            <a:noFill/>
            <a:ln w="25400">
              <a:solidFill>
                <a:srgbClr val="969696"/>
              </a:solidFill>
              <a:prstDash val="sysDot"/>
              <a:round/>
              <a:headEnd/>
              <a:tailEnd type="oval" w="med" len="med"/>
            </a:ln>
          </p:spPr>
          <p:txBody>
            <a:bodyPr wrap="none" anchor="ctr"/>
            <a:lstStyle/>
            <a:p>
              <a:endParaRPr lang="zh-CN" altLang="en-US"/>
            </a:p>
          </p:txBody>
        </p:sp>
        <p:sp>
          <p:nvSpPr>
            <p:cNvPr id="11" name="Rectangle 240"/>
            <p:cNvSpPr>
              <a:spLocks noChangeArrowheads="1"/>
            </p:cNvSpPr>
            <p:nvPr/>
          </p:nvSpPr>
          <p:spPr bwMode="gray">
            <a:xfrm rot="3419336">
              <a:off x="1565597" y="1960563"/>
              <a:ext cx="479425" cy="520700"/>
            </a:xfrm>
            <a:prstGeom prst="rect">
              <a:avLst/>
            </a:prstGeom>
            <a:gradFill rotWithShape="1">
              <a:gsLst>
                <a:gs pos="0">
                  <a:srgbClr val="006699"/>
                </a:gs>
                <a:gs pos="100000">
                  <a:srgbClr val="002F47"/>
                </a:gs>
              </a:gsLst>
              <a:lin ang="5400000" scaled="1"/>
            </a:gra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006699"/>
              </a:extrusionClr>
            </a:sp3d>
          </p:spPr>
          <p:txBody>
            <a:bodyPr rot="10800000" vert="eaVert" wrap="none" anchor="ctr">
              <a:flatTx/>
            </a:bodyPr>
            <a:lstStyle/>
            <a:p>
              <a:endParaRPr lang="zh-CN" altLang="en-US"/>
            </a:p>
          </p:txBody>
        </p:sp>
        <p:sp>
          <p:nvSpPr>
            <p:cNvPr id="12" name="Text Box 241">
              <a:hlinkClick r:id="rId3" action="ppaction://hlinksldjump"/>
            </p:cNvPr>
            <p:cNvSpPr txBox="1">
              <a:spLocks noChangeArrowheads="1"/>
            </p:cNvSpPr>
            <p:nvPr/>
          </p:nvSpPr>
          <p:spPr bwMode="gray">
            <a:xfrm>
              <a:off x="2165342" y="2047875"/>
              <a:ext cx="5358986" cy="461665"/>
            </a:xfrm>
            <a:prstGeom prst="rect">
              <a:avLst/>
            </a:prstGeom>
            <a:noFill/>
            <a:ln w="9525" algn="ctr">
              <a:noFill/>
              <a:miter lim="800000"/>
              <a:headEnd/>
              <a:tailEnd/>
            </a:ln>
          </p:spPr>
          <p:txBody>
            <a:bodyPr wrap="square">
              <a:spAutoFit/>
            </a:bodyPr>
            <a:lstStyle/>
            <a:p>
              <a:pPr algn="ctr" eaLnBrk="0" hangingPunct="0"/>
              <a:r>
                <a:rPr lang="zh-CN" altLang="en-US" sz="2400" b="1" dirty="0" smtClean="0">
                  <a:solidFill>
                    <a:srgbClr val="006699"/>
                  </a:solidFill>
                </a:rPr>
                <a:t>实验所需硬件电路模块介绍</a:t>
              </a:r>
              <a:endParaRPr lang="en-US" altLang="zh-CN" sz="2400" b="1" dirty="0">
                <a:solidFill>
                  <a:srgbClr val="006699"/>
                </a:solidFill>
              </a:endParaRPr>
            </a:p>
          </p:txBody>
        </p:sp>
        <p:sp>
          <p:nvSpPr>
            <p:cNvPr id="13" name="Text Box 242"/>
            <p:cNvSpPr txBox="1">
              <a:spLocks noChangeArrowheads="1"/>
            </p:cNvSpPr>
            <p:nvPr/>
          </p:nvSpPr>
          <p:spPr bwMode="gray">
            <a:xfrm>
              <a:off x="1621160" y="2003425"/>
              <a:ext cx="354013" cy="457200"/>
            </a:xfrm>
            <a:prstGeom prst="rect">
              <a:avLst/>
            </a:prstGeom>
            <a:noFill/>
            <a:ln w="9525" algn="ctr">
              <a:noFill/>
              <a:miter lim="800000"/>
              <a:headEnd/>
              <a:tailEnd/>
            </a:ln>
          </p:spPr>
          <p:txBody>
            <a:bodyPr wrap="none">
              <a:spAutoFit/>
            </a:bodyPr>
            <a:lstStyle/>
            <a:p>
              <a:pPr algn="ctr" eaLnBrk="0" hangingPunct="0"/>
              <a:r>
                <a:rPr lang="en-US" altLang="zh-CN" sz="2400" b="1">
                  <a:solidFill>
                    <a:srgbClr val="FFFFFF"/>
                  </a:solidFill>
                </a:rPr>
                <a:t>2</a:t>
              </a:r>
            </a:p>
          </p:txBody>
        </p:sp>
      </p:grpSp>
      <p:grpSp>
        <p:nvGrpSpPr>
          <p:cNvPr id="42" name="组合 41"/>
          <p:cNvGrpSpPr/>
          <p:nvPr/>
        </p:nvGrpSpPr>
        <p:grpSpPr>
          <a:xfrm>
            <a:off x="1619673" y="4297288"/>
            <a:ext cx="5979367" cy="571872"/>
            <a:chOff x="1544961" y="3505200"/>
            <a:chExt cx="5979367" cy="571872"/>
          </a:xfrm>
        </p:grpSpPr>
        <p:sp>
          <p:nvSpPr>
            <p:cNvPr id="15" name="Line 244"/>
            <p:cNvSpPr>
              <a:spLocks noChangeShapeType="1"/>
            </p:cNvSpPr>
            <p:nvPr/>
          </p:nvSpPr>
          <p:spPr bwMode="gray">
            <a:xfrm>
              <a:off x="1851348" y="4059238"/>
              <a:ext cx="5672980" cy="17834"/>
            </a:xfrm>
            <a:prstGeom prst="line">
              <a:avLst/>
            </a:prstGeom>
            <a:noFill/>
            <a:ln w="25400">
              <a:solidFill>
                <a:srgbClr val="969696"/>
              </a:solidFill>
              <a:prstDash val="sysDot"/>
              <a:round/>
              <a:headEnd/>
              <a:tailEnd type="oval" w="med" len="med"/>
            </a:ln>
          </p:spPr>
          <p:txBody>
            <a:bodyPr wrap="none" anchor="ctr"/>
            <a:lstStyle/>
            <a:p>
              <a:endParaRPr lang="zh-CN" altLang="en-US"/>
            </a:p>
          </p:txBody>
        </p:sp>
        <p:sp>
          <p:nvSpPr>
            <p:cNvPr id="16" name="Rectangle 245"/>
            <p:cNvSpPr>
              <a:spLocks noChangeArrowheads="1"/>
            </p:cNvSpPr>
            <p:nvPr/>
          </p:nvSpPr>
          <p:spPr bwMode="gray">
            <a:xfrm rot="3419336">
              <a:off x="1565598" y="3484563"/>
              <a:ext cx="479425" cy="520700"/>
            </a:xfrm>
            <a:prstGeom prst="rect">
              <a:avLst/>
            </a:prstGeom>
            <a:gradFill flip="none" rotWithShape="1">
              <a:gsLst>
                <a:gs pos="0">
                  <a:schemeClr val="accent3">
                    <a:lumMod val="75000"/>
                    <a:shade val="30000"/>
                    <a:satMod val="115000"/>
                  </a:schemeClr>
                </a:gs>
                <a:gs pos="50000">
                  <a:schemeClr val="accent3">
                    <a:lumMod val="75000"/>
                    <a:shade val="67500"/>
                    <a:satMod val="115000"/>
                  </a:schemeClr>
                </a:gs>
                <a:gs pos="100000">
                  <a:schemeClr val="accent3">
                    <a:lumMod val="75000"/>
                    <a:shade val="100000"/>
                    <a:satMod val="115000"/>
                  </a:schemeClr>
                </a:gs>
              </a:gsLst>
              <a:path path="circle">
                <a:fillToRect t="100000" r="100000"/>
              </a:path>
              <a:tileRect l="-100000" b="-100000"/>
            </a:gra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chemeClr val="accent3">
                  <a:lumMod val="75000"/>
                </a:schemeClr>
              </a:extrusionClr>
            </a:sp3d>
          </p:spPr>
          <p:txBody>
            <a:bodyPr rot="10800000" vert="eaVert" wrap="none" anchor="ctr">
              <a:flatTx/>
            </a:bodyPr>
            <a:lstStyle/>
            <a:p>
              <a:endParaRPr lang="zh-CN" altLang="en-US"/>
            </a:p>
          </p:txBody>
        </p:sp>
        <p:sp>
          <p:nvSpPr>
            <p:cNvPr id="17" name="Text Box 246">
              <a:hlinkClick r:id="rId4" action="ppaction://hlinksldjump"/>
            </p:cNvPr>
            <p:cNvSpPr txBox="1">
              <a:spLocks noChangeArrowheads="1"/>
            </p:cNvSpPr>
            <p:nvPr/>
          </p:nvSpPr>
          <p:spPr bwMode="gray">
            <a:xfrm>
              <a:off x="2339752" y="3571875"/>
              <a:ext cx="5184576" cy="461665"/>
            </a:xfrm>
            <a:prstGeom prst="rect">
              <a:avLst/>
            </a:prstGeom>
            <a:noFill/>
            <a:ln w="9525" algn="ctr">
              <a:noFill/>
              <a:miter lim="800000"/>
              <a:headEnd/>
              <a:tailEnd/>
            </a:ln>
          </p:spPr>
          <p:txBody>
            <a:bodyPr wrap="square">
              <a:spAutoFit/>
            </a:bodyPr>
            <a:lstStyle/>
            <a:p>
              <a:pPr algn="ctr" eaLnBrk="0" hangingPunct="0"/>
              <a:r>
                <a:rPr lang="zh-CN" altLang="en-US" sz="2400" b="1" dirty="0" smtClean="0">
                  <a:solidFill>
                    <a:schemeClr val="accent3">
                      <a:lumMod val="75000"/>
                    </a:schemeClr>
                  </a:solidFill>
                </a:rPr>
                <a:t>实验内容</a:t>
              </a:r>
              <a:endParaRPr lang="en-US" altLang="zh-CN" sz="2400" b="1" dirty="0">
                <a:solidFill>
                  <a:schemeClr val="accent3">
                    <a:lumMod val="75000"/>
                  </a:schemeClr>
                </a:solidFill>
              </a:endParaRPr>
            </a:p>
          </p:txBody>
        </p:sp>
        <p:sp>
          <p:nvSpPr>
            <p:cNvPr id="18" name="Text Box 247"/>
            <p:cNvSpPr txBox="1">
              <a:spLocks noChangeArrowheads="1"/>
            </p:cNvSpPr>
            <p:nvPr/>
          </p:nvSpPr>
          <p:spPr bwMode="gray">
            <a:xfrm>
              <a:off x="1619573" y="3527425"/>
              <a:ext cx="355600" cy="461963"/>
            </a:xfrm>
            <a:prstGeom prst="rect">
              <a:avLst/>
            </a:prstGeom>
            <a:noFill/>
            <a:ln w="9525" algn="ctr">
              <a:noFill/>
              <a:miter lim="800000"/>
              <a:headEnd/>
              <a:tailEnd/>
            </a:ln>
          </p:spPr>
          <p:txBody>
            <a:bodyPr wrap="square">
              <a:spAutoFit/>
            </a:bodyPr>
            <a:lstStyle/>
            <a:p>
              <a:pPr algn="ctr" eaLnBrk="0" hangingPunct="0"/>
              <a:r>
                <a:rPr lang="en-US" altLang="zh-CN" sz="2400" b="1" dirty="0">
                  <a:solidFill>
                    <a:srgbClr val="FFFFFF"/>
                  </a:solidFill>
                </a:rPr>
                <a:t>4</a:t>
              </a:r>
            </a:p>
          </p:txBody>
        </p:sp>
      </p:grpSp>
      <p:grpSp>
        <p:nvGrpSpPr>
          <p:cNvPr id="39" name="组合 38"/>
          <p:cNvGrpSpPr/>
          <p:nvPr/>
        </p:nvGrpSpPr>
        <p:grpSpPr>
          <a:xfrm>
            <a:off x="1619673" y="1412776"/>
            <a:ext cx="5979367" cy="557807"/>
            <a:chOff x="1544961" y="1143000"/>
            <a:chExt cx="5979367" cy="557807"/>
          </a:xfrm>
        </p:grpSpPr>
        <p:sp>
          <p:nvSpPr>
            <p:cNvPr id="24" name="Line 234"/>
            <p:cNvSpPr>
              <a:spLocks noChangeShapeType="1"/>
            </p:cNvSpPr>
            <p:nvPr/>
          </p:nvSpPr>
          <p:spPr bwMode="gray">
            <a:xfrm>
              <a:off x="1849760" y="1698624"/>
              <a:ext cx="5674568" cy="2183"/>
            </a:xfrm>
            <a:prstGeom prst="line">
              <a:avLst/>
            </a:prstGeom>
            <a:noFill/>
            <a:ln w="25400">
              <a:solidFill>
                <a:srgbClr val="969696"/>
              </a:solidFill>
              <a:prstDash val="sysDot"/>
              <a:round/>
              <a:headEnd/>
              <a:tailEnd type="oval" w="med" len="med"/>
            </a:ln>
          </p:spPr>
          <p:txBody>
            <a:bodyPr wrap="none" anchor="ctr"/>
            <a:lstStyle/>
            <a:p>
              <a:endParaRPr lang="zh-CN" altLang="en-US"/>
            </a:p>
          </p:txBody>
        </p:sp>
        <p:sp>
          <p:nvSpPr>
            <p:cNvPr id="25" name="Rectangle 235"/>
            <p:cNvSpPr>
              <a:spLocks noChangeArrowheads="1"/>
            </p:cNvSpPr>
            <p:nvPr/>
          </p:nvSpPr>
          <p:spPr bwMode="gray">
            <a:xfrm rot="3419336">
              <a:off x="1565598" y="1122363"/>
              <a:ext cx="479425" cy="520700"/>
            </a:xfrm>
            <a:prstGeom prst="rect">
              <a:avLst/>
            </a:prstGeom>
            <a:gradFill rotWithShape="1">
              <a:gsLst>
                <a:gs pos="0">
                  <a:srgbClr val="99CC00"/>
                </a:gs>
                <a:gs pos="100000">
                  <a:srgbClr val="475E00"/>
                </a:gs>
              </a:gsLst>
              <a:lin ang="5400000" scaled="1"/>
            </a:gra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99CC00"/>
              </a:extrusionClr>
            </a:sp3d>
          </p:spPr>
          <p:txBody>
            <a:bodyPr rot="10800000" vert="eaVert" wrap="none" anchor="ctr">
              <a:flatTx/>
            </a:bodyPr>
            <a:lstStyle/>
            <a:p>
              <a:endParaRPr lang="zh-CN" altLang="en-US"/>
            </a:p>
          </p:txBody>
        </p:sp>
        <p:sp>
          <p:nvSpPr>
            <p:cNvPr id="26" name="Text Box 236">
              <a:hlinkClick r:id="rId5" action="ppaction://hlinksldjump"/>
            </p:cNvPr>
            <p:cNvSpPr txBox="1">
              <a:spLocks noChangeArrowheads="1"/>
            </p:cNvSpPr>
            <p:nvPr/>
          </p:nvSpPr>
          <p:spPr bwMode="gray">
            <a:xfrm>
              <a:off x="2324422" y="1209675"/>
              <a:ext cx="5127897" cy="461963"/>
            </a:xfrm>
            <a:prstGeom prst="rect">
              <a:avLst/>
            </a:prstGeom>
            <a:noFill/>
            <a:ln w="9525" algn="ctr">
              <a:noFill/>
              <a:miter lim="800000"/>
              <a:headEnd/>
              <a:tailEnd/>
            </a:ln>
          </p:spPr>
          <p:txBody>
            <a:bodyPr wrap="square">
              <a:spAutoFit/>
            </a:bodyPr>
            <a:lstStyle/>
            <a:p>
              <a:pPr algn="ctr" eaLnBrk="0" hangingPunct="0"/>
              <a:r>
                <a:rPr lang="zh-CN" altLang="en-US" sz="2400" b="1" dirty="0" smtClean="0">
                  <a:solidFill>
                    <a:srgbClr val="669900"/>
                  </a:solidFill>
                </a:rPr>
                <a:t>实验目的</a:t>
              </a:r>
              <a:endParaRPr lang="en-US" altLang="zh-CN" sz="2400" b="1" dirty="0">
                <a:solidFill>
                  <a:srgbClr val="669900"/>
                </a:solidFill>
              </a:endParaRPr>
            </a:p>
          </p:txBody>
        </p:sp>
        <p:sp>
          <p:nvSpPr>
            <p:cNvPr id="27" name="Text Box 237"/>
            <p:cNvSpPr txBox="1">
              <a:spLocks noChangeArrowheads="1"/>
            </p:cNvSpPr>
            <p:nvPr/>
          </p:nvSpPr>
          <p:spPr bwMode="gray">
            <a:xfrm>
              <a:off x="1621160" y="1165225"/>
              <a:ext cx="354013" cy="457200"/>
            </a:xfrm>
            <a:prstGeom prst="rect">
              <a:avLst/>
            </a:prstGeom>
            <a:noFill/>
            <a:ln w="9525" algn="ctr">
              <a:noFill/>
              <a:miter lim="800000"/>
              <a:headEnd/>
              <a:tailEnd/>
            </a:ln>
          </p:spPr>
          <p:txBody>
            <a:bodyPr wrap="none">
              <a:spAutoFit/>
            </a:bodyPr>
            <a:lstStyle/>
            <a:p>
              <a:pPr algn="ctr" eaLnBrk="0" hangingPunct="0"/>
              <a:r>
                <a:rPr lang="en-US" altLang="zh-CN" sz="2400" b="1">
                  <a:solidFill>
                    <a:srgbClr val="FFFFFF"/>
                  </a:solidFill>
                </a:rPr>
                <a:t>1</a:t>
              </a:r>
            </a:p>
          </p:txBody>
        </p:sp>
      </p:grpSp>
      <p:grpSp>
        <p:nvGrpSpPr>
          <p:cNvPr id="41" name="组合 40"/>
          <p:cNvGrpSpPr/>
          <p:nvPr/>
        </p:nvGrpSpPr>
        <p:grpSpPr>
          <a:xfrm>
            <a:off x="1619673" y="3379018"/>
            <a:ext cx="5979367" cy="554038"/>
            <a:chOff x="1544961" y="2743200"/>
            <a:chExt cx="5979367" cy="554038"/>
          </a:xfrm>
        </p:grpSpPr>
        <p:sp>
          <p:nvSpPr>
            <p:cNvPr id="32" name="Line 244"/>
            <p:cNvSpPr>
              <a:spLocks noChangeShapeType="1"/>
            </p:cNvSpPr>
            <p:nvPr/>
          </p:nvSpPr>
          <p:spPr bwMode="gray">
            <a:xfrm flipV="1">
              <a:off x="1851348" y="3284984"/>
              <a:ext cx="5672980" cy="12254"/>
            </a:xfrm>
            <a:prstGeom prst="line">
              <a:avLst/>
            </a:prstGeom>
            <a:noFill/>
            <a:ln w="25400">
              <a:solidFill>
                <a:srgbClr val="969696"/>
              </a:solidFill>
              <a:prstDash val="sysDot"/>
              <a:round/>
              <a:headEnd/>
              <a:tailEnd type="oval" w="med" len="med"/>
            </a:ln>
          </p:spPr>
          <p:txBody>
            <a:bodyPr wrap="none" anchor="ctr"/>
            <a:lstStyle/>
            <a:p>
              <a:endParaRPr lang="zh-CN" altLang="en-US"/>
            </a:p>
          </p:txBody>
        </p:sp>
        <p:sp>
          <p:nvSpPr>
            <p:cNvPr id="33" name="Rectangle 245"/>
            <p:cNvSpPr>
              <a:spLocks noChangeArrowheads="1"/>
            </p:cNvSpPr>
            <p:nvPr/>
          </p:nvSpPr>
          <p:spPr bwMode="gray">
            <a:xfrm rot="3419336">
              <a:off x="1565598" y="2722563"/>
              <a:ext cx="479425" cy="520700"/>
            </a:xfrm>
            <a:prstGeom prst="rect">
              <a:avLst/>
            </a:prstGeom>
            <a:gradFill rotWithShape="1">
              <a:gsLst>
                <a:gs pos="0">
                  <a:srgbClr val="FF9933"/>
                </a:gs>
                <a:gs pos="100000">
                  <a:srgbClr val="764718"/>
                </a:gs>
              </a:gsLst>
              <a:lin ang="5400000" scaled="1"/>
            </a:gra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FF9933"/>
              </a:extrusionClr>
            </a:sp3d>
          </p:spPr>
          <p:txBody>
            <a:bodyPr rot="10800000" vert="eaVert" wrap="none" anchor="ctr">
              <a:flatTx/>
            </a:bodyPr>
            <a:lstStyle/>
            <a:p>
              <a:endParaRPr lang="zh-CN" altLang="en-US"/>
            </a:p>
          </p:txBody>
        </p:sp>
        <p:sp>
          <p:nvSpPr>
            <p:cNvPr id="34" name="Text Box 246">
              <a:hlinkClick r:id="rId6" action="ppaction://hlinksldjump"/>
            </p:cNvPr>
            <p:cNvSpPr txBox="1">
              <a:spLocks noChangeArrowheads="1"/>
            </p:cNvSpPr>
            <p:nvPr/>
          </p:nvSpPr>
          <p:spPr bwMode="gray">
            <a:xfrm>
              <a:off x="2297482" y="2809875"/>
              <a:ext cx="5226846" cy="461665"/>
            </a:xfrm>
            <a:prstGeom prst="rect">
              <a:avLst/>
            </a:prstGeom>
            <a:noFill/>
            <a:ln w="9525" algn="ctr">
              <a:noFill/>
              <a:miter lim="800000"/>
              <a:headEnd/>
              <a:tailEnd/>
            </a:ln>
          </p:spPr>
          <p:txBody>
            <a:bodyPr wrap="square">
              <a:spAutoFit/>
            </a:bodyPr>
            <a:lstStyle/>
            <a:p>
              <a:pPr algn="ctr" eaLnBrk="0" hangingPunct="0"/>
              <a:r>
                <a:rPr lang="zh-CN" altLang="en-US" sz="2400" b="1" dirty="0" smtClean="0">
                  <a:solidFill>
                    <a:srgbClr val="FFC000"/>
                  </a:solidFill>
                </a:rPr>
                <a:t>程序资源介绍</a:t>
              </a:r>
              <a:endParaRPr lang="en-US" altLang="zh-CN" sz="2400" b="1" dirty="0">
                <a:solidFill>
                  <a:srgbClr val="FFC000"/>
                </a:solidFill>
              </a:endParaRPr>
            </a:p>
          </p:txBody>
        </p:sp>
        <p:sp>
          <p:nvSpPr>
            <p:cNvPr id="35" name="Text Box 247"/>
            <p:cNvSpPr txBox="1">
              <a:spLocks noChangeArrowheads="1"/>
            </p:cNvSpPr>
            <p:nvPr/>
          </p:nvSpPr>
          <p:spPr bwMode="gray">
            <a:xfrm>
              <a:off x="1621160" y="2765425"/>
              <a:ext cx="354013" cy="457200"/>
            </a:xfrm>
            <a:prstGeom prst="rect">
              <a:avLst/>
            </a:prstGeom>
            <a:noFill/>
            <a:ln w="9525" algn="ctr">
              <a:noFill/>
              <a:miter lim="800000"/>
              <a:headEnd/>
              <a:tailEnd/>
            </a:ln>
          </p:spPr>
          <p:txBody>
            <a:bodyPr wrap="none">
              <a:spAutoFit/>
            </a:bodyPr>
            <a:lstStyle/>
            <a:p>
              <a:pPr algn="ctr" eaLnBrk="0" hangingPunct="0"/>
              <a:r>
                <a:rPr lang="en-US" altLang="zh-CN" sz="2400" b="1">
                  <a:solidFill>
                    <a:srgbClr val="FFFFFF"/>
                  </a:solidFill>
                </a:rPr>
                <a:t>3</a:t>
              </a: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457200" y="274638"/>
            <a:ext cx="8229600" cy="706090"/>
          </a:xfrm>
          <a:prstGeom prst="rect">
            <a:avLst/>
          </a:prstGeom>
        </p:spPr>
        <p:txBody>
          <a:bodyPr vert="horz" lIns="91440" tIns="45720" rIns="91440" bIns="45720" rtlCol="0" anchor="ctr">
            <a:normAutofit/>
          </a:bodyPr>
          <a:lstStyle/>
          <a:p>
            <a:pPr algn="ctr"/>
            <a:r>
              <a:rPr lang="zh-CN" altLang="zh-CN" sz="3600" b="1" dirty="0" smtClean="0">
                <a:solidFill>
                  <a:schemeClr val="bg1"/>
                </a:solidFill>
              </a:rPr>
              <a:t>程序资源介绍</a:t>
            </a:r>
            <a:endParaRPr lang="zh-CN" altLang="zh-CN" sz="3600" b="1" dirty="0">
              <a:solidFill>
                <a:schemeClr val="bg1"/>
              </a:solidFill>
            </a:endParaRPr>
          </a:p>
        </p:txBody>
      </p:sp>
      <p:sp>
        <p:nvSpPr>
          <p:cNvPr id="3174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5" name="组合 14"/>
          <p:cNvGrpSpPr/>
          <p:nvPr/>
        </p:nvGrpSpPr>
        <p:grpSpPr>
          <a:xfrm>
            <a:off x="395536" y="1290246"/>
            <a:ext cx="8064896" cy="698594"/>
            <a:chOff x="395536" y="1290246"/>
            <a:chExt cx="8064896" cy="698594"/>
          </a:xfrm>
        </p:grpSpPr>
        <p:sp>
          <p:nvSpPr>
            <p:cNvPr id="4" name="TextBox 3"/>
            <p:cNvSpPr txBox="1"/>
            <p:nvPr/>
          </p:nvSpPr>
          <p:spPr>
            <a:xfrm>
              <a:off x="683568" y="1290246"/>
              <a:ext cx="4339650" cy="369332"/>
            </a:xfrm>
            <a:prstGeom prst="rect">
              <a:avLst/>
            </a:prstGeom>
            <a:noFill/>
          </p:spPr>
          <p:txBody>
            <a:bodyPr wrap="none" rtlCol="0">
              <a:spAutoFit/>
            </a:bodyPr>
            <a:lstStyle/>
            <a:p>
              <a:r>
                <a:rPr lang="en-US" altLang="zh-CN" dirty="0" smtClean="0"/>
                <a:t>◆</a:t>
              </a:r>
              <a:r>
                <a:rPr lang="zh-CN" altLang="zh-CN" dirty="0" smtClean="0"/>
                <a:t>中断</a:t>
              </a:r>
              <a:r>
                <a:rPr lang="zh-CN" altLang="en-US" dirty="0" smtClean="0"/>
                <a:t>测试</a:t>
              </a:r>
              <a:r>
                <a:rPr lang="zh-CN" altLang="zh-CN" dirty="0" smtClean="0"/>
                <a:t>函数的功能，返回正常工作</a:t>
              </a:r>
              <a:r>
                <a:rPr lang="zh-CN" altLang="en-US" dirty="0" smtClean="0"/>
                <a:t>：</a:t>
              </a:r>
              <a:endParaRPr lang="zh-CN" altLang="en-US" dirty="0"/>
            </a:p>
          </p:txBody>
        </p:sp>
        <p:sp>
          <p:nvSpPr>
            <p:cNvPr id="31745" name="Text Box 1"/>
            <p:cNvSpPr txBox="1">
              <a:spLocks noChangeArrowheads="1"/>
            </p:cNvSpPr>
            <p:nvPr/>
          </p:nvSpPr>
          <p:spPr bwMode="auto">
            <a:xfrm>
              <a:off x="395536" y="1650286"/>
              <a:ext cx="8064896" cy="338554"/>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extern</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Dogs102x6_clearAllPixelsOn</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p:txBody>
        </p:sp>
      </p:grpSp>
      <p:sp>
        <p:nvSpPr>
          <p:cNvPr id="3174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6" name="组合 15"/>
          <p:cNvGrpSpPr/>
          <p:nvPr/>
        </p:nvGrpSpPr>
        <p:grpSpPr>
          <a:xfrm>
            <a:off x="395536" y="2658398"/>
            <a:ext cx="8064896" cy="698594"/>
            <a:chOff x="395536" y="2658398"/>
            <a:chExt cx="8064896" cy="698594"/>
          </a:xfrm>
        </p:grpSpPr>
        <p:sp>
          <p:nvSpPr>
            <p:cNvPr id="7" name="TextBox 6"/>
            <p:cNvSpPr txBox="1"/>
            <p:nvPr/>
          </p:nvSpPr>
          <p:spPr>
            <a:xfrm>
              <a:off x="683568" y="2658398"/>
              <a:ext cx="3647152" cy="369332"/>
            </a:xfrm>
            <a:prstGeom prst="rect">
              <a:avLst/>
            </a:prstGeom>
            <a:noFill/>
          </p:spPr>
          <p:txBody>
            <a:bodyPr wrap="none" rtlCol="0">
              <a:spAutoFit/>
            </a:bodyPr>
            <a:lstStyle/>
            <a:p>
              <a:r>
                <a:rPr lang="en-US" altLang="zh-CN" dirty="0" smtClean="0"/>
                <a:t>◆</a:t>
              </a:r>
              <a:r>
                <a:rPr lang="zh-CN" altLang="zh-CN" dirty="0" smtClean="0"/>
                <a:t>清屏程序</a:t>
              </a:r>
              <a:r>
                <a:rPr lang="zh-CN" altLang="en-US" dirty="0" smtClean="0"/>
                <a:t>，</a:t>
              </a:r>
              <a:r>
                <a:rPr lang="zh-CN" altLang="zh-CN" dirty="0" smtClean="0"/>
                <a:t>清除屏幕上的像素</a:t>
              </a:r>
              <a:r>
                <a:rPr lang="zh-CN" altLang="en-US" dirty="0" smtClean="0"/>
                <a:t>：</a:t>
              </a:r>
              <a:endParaRPr lang="zh-CN" altLang="en-US" dirty="0"/>
            </a:p>
          </p:txBody>
        </p:sp>
        <p:sp>
          <p:nvSpPr>
            <p:cNvPr id="31748" name="Text Box 4"/>
            <p:cNvSpPr txBox="1">
              <a:spLocks noChangeArrowheads="1"/>
            </p:cNvSpPr>
            <p:nvPr/>
          </p:nvSpPr>
          <p:spPr bwMode="auto">
            <a:xfrm>
              <a:off x="395536" y="3018438"/>
              <a:ext cx="8064896" cy="338554"/>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extern</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Dogs102x6_clearScreen</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p:txBody>
        </p:sp>
      </p:grpSp>
      <p:sp>
        <p:nvSpPr>
          <p:cNvPr id="31752"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7" name="组合 16"/>
          <p:cNvGrpSpPr/>
          <p:nvPr/>
        </p:nvGrpSpPr>
        <p:grpSpPr>
          <a:xfrm>
            <a:off x="395536" y="3861048"/>
            <a:ext cx="8136904" cy="944815"/>
            <a:chOff x="395536" y="3861048"/>
            <a:chExt cx="8136904" cy="944815"/>
          </a:xfrm>
        </p:grpSpPr>
        <p:sp>
          <p:nvSpPr>
            <p:cNvPr id="10" name="TextBox 9"/>
            <p:cNvSpPr txBox="1"/>
            <p:nvPr/>
          </p:nvSpPr>
          <p:spPr>
            <a:xfrm>
              <a:off x="683568" y="3861048"/>
              <a:ext cx="5162695" cy="369332"/>
            </a:xfrm>
            <a:prstGeom prst="rect">
              <a:avLst/>
            </a:prstGeom>
            <a:noFill/>
          </p:spPr>
          <p:txBody>
            <a:bodyPr wrap="none" rtlCol="0">
              <a:spAutoFit/>
            </a:bodyPr>
            <a:lstStyle/>
            <a:p>
              <a:r>
                <a:rPr lang="en-US" altLang="zh-CN" dirty="0" smtClean="0"/>
                <a:t>◆</a:t>
              </a:r>
              <a:r>
                <a:rPr lang="zh-CN" altLang="zh-CN" dirty="0" smtClean="0"/>
                <a:t>将一个字符写入确定行列的</a:t>
              </a:r>
              <a:r>
                <a:rPr lang="en-US" altLang="zh-CN" dirty="0" smtClean="0"/>
                <a:t>LCD</a:t>
              </a:r>
              <a:r>
                <a:rPr lang="zh-CN" altLang="zh-CN" dirty="0" smtClean="0"/>
                <a:t>液晶显示屏上</a:t>
              </a:r>
              <a:r>
                <a:rPr lang="zh-CN" altLang="en-US" dirty="0" smtClean="0"/>
                <a:t>：</a:t>
              </a:r>
              <a:endParaRPr lang="zh-CN" altLang="en-US" dirty="0"/>
            </a:p>
          </p:txBody>
        </p:sp>
        <p:sp>
          <p:nvSpPr>
            <p:cNvPr id="31751" name="Text Box 7"/>
            <p:cNvSpPr txBox="1">
              <a:spLocks noChangeArrowheads="1"/>
            </p:cNvSpPr>
            <p:nvPr/>
          </p:nvSpPr>
          <p:spPr bwMode="auto">
            <a:xfrm>
              <a:off x="395536" y="4221088"/>
              <a:ext cx="8136904" cy="584775"/>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extern</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Dogs102x6_charDraw</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uint8_t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row, </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uint8_t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col</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uint16_t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f, </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uint8_t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style);</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p:txBody>
        </p:sp>
      </p:grpSp>
      <p:sp>
        <p:nvSpPr>
          <p:cNvPr id="31755"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8" name="组合 17"/>
          <p:cNvGrpSpPr/>
          <p:nvPr/>
        </p:nvGrpSpPr>
        <p:grpSpPr>
          <a:xfrm>
            <a:off x="395536" y="5291916"/>
            <a:ext cx="8208912" cy="945396"/>
            <a:chOff x="395536" y="5291916"/>
            <a:chExt cx="8208912" cy="945396"/>
          </a:xfrm>
        </p:grpSpPr>
        <p:sp>
          <p:nvSpPr>
            <p:cNvPr id="13" name="TextBox 12"/>
            <p:cNvSpPr txBox="1"/>
            <p:nvPr/>
          </p:nvSpPr>
          <p:spPr>
            <a:xfrm>
              <a:off x="683568" y="5291916"/>
              <a:ext cx="5162695" cy="369332"/>
            </a:xfrm>
            <a:prstGeom prst="rect">
              <a:avLst/>
            </a:prstGeom>
            <a:noFill/>
          </p:spPr>
          <p:txBody>
            <a:bodyPr wrap="none" rtlCol="0">
              <a:spAutoFit/>
            </a:bodyPr>
            <a:lstStyle/>
            <a:p>
              <a:r>
                <a:rPr lang="en-US" altLang="zh-CN" dirty="0" smtClean="0"/>
                <a:t>◆</a:t>
              </a:r>
              <a:r>
                <a:rPr lang="zh-CN" altLang="zh-CN" dirty="0" smtClean="0"/>
                <a:t>将一个字符写入确定坐标的</a:t>
              </a:r>
              <a:r>
                <a:rPr lang="en-US" altLang="zh-CN" dirty="0" smtClean="0"/>
                <a:t>LCD</a:t>
              </a:r>
              <a:r>
                <a:rPr lang="zh-CN" altLang="zh-CN" dirty="0" smtClean="0"/>
                <a:t>液晶显示屏上</a:t>
              </a:r>
              <a:r>
                <a:rPr lang="zh-CN" altLang="en-US" dirty="0" smtClean="0"/>
                <a:t>：</a:t>
              </a:r>
              <a:endParaRPr lang="zh-CN" altLang="en-US" dirty="0"/>
            </a:p>
          </p:txBody>
        </p:sp>
        <p:sp>
          <p:nvSpPr>
            <p:cNvPr id="31754" name="Text Box 10"/>
            <p:cNvSpPr txBox="1">
              <a:spLocks noChangeArrowheads="1"/>
            </p:cNvSpPr>
            <p:nvPr/>
          </p:nvSpPr>
          <p:spPr bwMode="auto">
            <a:xfrm>
              <a:off x="395536" y="5652537"/>
              <a:ext cx="8208912" cy="584775"/>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extern</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Dogs102x6_charDrawXY</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uint8_t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x, </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uint8_t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y, </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uint16_t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f, </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uint8_t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style);</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457200" y="274638"/>
            <a:ext cx="8229600" cy="706090"/>
          </a:xfrm>
          <a:prstGeom prst="rect">
            <a:avLst/>
          </a:prstGeom>
        </p:spPr>
        <p:txBody>
          <a:bodyPr vert="horz" lIns="91440" tIns="45720" rIns="91440" bIns="45720" rtlCol="0" anchor="ctr">
            <a:normAutofit/>
          </a:bodyPr>
          <a:lstStyle/>
          <a:p>
            <a:pPr algn="ctr"/>
            <a:r>
              <a:rPr lang="zh-CN" altLang="zh-CN" sz="3600" b="1" dirty="0" smtClean="0">
                <a:solidFill>
                  <a:schemeClr val="bg1"/>
                </a:solidFill>
              </a:rPr>
              <a:t>程序资源介绍</a:t>
            </a:r>
            <a:endParaRPr lang="zh-CN" altLang="zh-CN" sz="3600" b="1" dirty="0">
              <a:solidFill>
                <a:schemeClr val="bg1"/>
              </a:solidFill>
            </a:endParaRPr>
          </a:p>
        </p:txBody>
      </p:sp>
      <p:sp>
        <p:nvSpPr>
          <p:cNvPr id="3277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5" name="组合 14"/>
          <p:cNvGrpSpPr/>
          <p:nvPr/>
        </p:nvGrpSpPr>
        <p:grpSpPr>
          <a:xfrm>
            <a:off x="323528" y="1404065"/>
            <a:ext cx="8352928" cy="1016823"/>
            <a:chOff x="323528" y="1404065"/>
            <a:chExt cx="8352928" cy="1016823"/>
          </a:xfrm>
        </p:grpSpPr>
        <p:sp>
          <p:nvSpPr>
            <p:cNvPr id="4" name="TextBox 3"/>
            <p:cNvSpPr txBox="1"/>
            <p:nvPr/>
          </p:nvSpPr>
          <p:spPr>
            <a:xfrm>
              <a:off x="683568" y="1404065"/>
              <a:ext cx="5393528" cy="369332"/>
            </a:xfrm>
            <a:prstGeom prst="rect">
              <a:avLst/>
            </a:prstGeom>
            <a:noFill/>
          </p:spPr>
          <p:txBody>
            <a:bodyPr wrap="none" rtlCol="0">
              <a:spAutoFit/>
            </a:bodyPr>
            <a:lstStyle/>
            <a:p>
              <a:r>
                <a:rPr lang="en-US" altLang="zh-CN" dirty="0" smtClean="0"/>
                <a:t>◆</a:t>
              </a:r>
              <a:r>
                <a:rPr lang="zh-CN" altLang="zh-CN" dirty="0" smtClean="0"/>
                <a:t>将一串字符串写入确定行列的</a:t>
              </a:r>
              <a:r>
                <a:rPr lang="en-US" altLang="zh-CN" dirty="0" smtClean="0"/>
                <a:t>LCD</a:t>
              </a:r>
              <a:r>
                <a:rPr lang="zh-CN" altLang="zh-CN" dirty="0" smtClean="0"/>
                <a:t>液晶显示屏上</a:t>
              </a:r>
              <a:r>
                <a:rPr lang="zh-CN" altLang="en-US" dirty="0" smtClean="0"/>
                <a:t>：</a:t>
              </a:r>
              <a:endParaRPr lang="zh-CN" altLang="en-US" dirty="0"/>
            </a:p>
          </p:txBody>
        </p:sp>
        <p:sp>
          <p:nvSpPr>
            <p:cNvPr id="32769" name="Text Box 1"/>
            <p:cNvSpPr txBox="1">
              <a:spLocks noChangeArrowheads="1"/>
            </p:cNvSpPr>
            <p:nvPr/>
          </p:nvSpPr>
          <p:spPr bwMode="auto">
            <a:xfrm>
              <a:off x="323528" y="1836113"/>
              <a:ext cx="8352928" cy="584775"/>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extern</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Dogs102x6_stringDraw</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uint8_t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row, </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uint8_t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col</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char</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*word, </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uint8_t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style);</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p:txBody>
        </p:sp>
      </p:grpSp>
      <p:sp>
        <p:nvSpPr>
          <p:cNvPr id="3277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6" name="组合 15"/>
          <p:cNvGrpSpPr/>
          <p:nvPr/>
        </p:nvGrpSpPr>
        <p:grpSpPr>
          <a:xfrm>
            <a:off x="323528" y="2852936"/>
            <a:ext cx="8424936" cy="945396"/>
            <a:chOff x="323528" y="2852936"/>
            <a:chExt cx="8424936" cy="945396"/>
          </a:xfrm>
        </p:grpSpPr>
        <p:sp>
          <p:nvSpPr>
            <p:cNvPr id="7" name="TextBox 6"/>
            <p:cNvSpPr txBox="1"/>
            <p:nvPr/>
          </p:nvSpPr>
          <p:spPr>
            <a:xfrm>
              <a:off x="755576" y="2852936"/>
              <a:ext cx="5393528" cy="369332"/>
            </a:xfrm>
            <a:prstGeom prst="rect">
              <a:avLst/>
            </a:prstGeom>
            <a:noFill/>
          </p:spPr>
          <p:txBody>
            <a:bodyPr wrap="none" rtlCol="0">
              <a:spAutoFit/>
            </a:bodyPr>
            <a:lstStyle/>
            <a:p>
              <a:r>
                <a:rPr lang="en-US" altLang="zh-CN" dirty="0" smtClean="0"/>
                <a:t>◆</a:t>
              </a:r>
              <a:r>
                <a:rPr lang="zh-CN" altLang="en-US" dirty="0" smtClean="0"/>
                <a:t>将</a:t>
              </a:r>
              <a:r>
                <a:rPr lang="zh-CN" altLang="zh-CN" dirty="0" smtClean="0"/>
                <a:t>一串字符串写入确定坐标的</a:t>
              </a:r>
              <a:r>
                <a:rPr lang="en-US" altLang="zh-CN" dirty="0" smtClean="0"/>
                <a:t>LCD</a:t>
              </a:r>
              <a:r>
                <a:rPr lang="zh-CN" altLang="zh-CN" dirty="0" smtClean="0"/>
                <a:t>液晶显示屏上</a:t>
              </a:r>
              <a:r>
                <a:rPr lang="zh-CN" altLang="en-US" dirty="0" smtClean="0"/>
                <a:t>：</a:t>
              </a:r>
              <a:endParaRPr lang="zh-CN" altLang="en-US" dirty="0"/>
            </a:p>
          </p:txBody>
        </p:sp>
        <p:sp>
          <p:nvSpPr>
            <p:cNvPr id="32772" name="Text Box 4"/>
            <p:cNvSpPr txBox="1">
              <a:spLocks noChangeArrowheads="1"/>
            </p:cNvSpPr>
            <p:nvPr/>
          </p:nvSpPr>
          <p:spPr bwMode="auto">
            <a:xfrm>
              <a:off x="323528" y="3213557"/>
              <a:ext cx="8424936" cy="584775"/>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extern</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Dogs102x6_stringDrawXY</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uint8_t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x, </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uint8_t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y, </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char</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*word, </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uint8_t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style);</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p:txBody>
        </p:sp>
      </p:grpSp>
      <p:sp>
        <p:nvSpPr>
          <p:cNvPr id="3277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7" name="组合 16"/>
          <p:cNvGrpSpPr/>
          <p:nvPr/>
        </p:nvGrpSpPr>
        <p:grpSpPr>
          <a:xfrm>
            <a:off x="323528" y="4365104"/>
            <a:ext cx="8424936" cy="729372"/>
            <a:chOff x="323528" y="4365104"/>
            <a:chExt cx="8424936" cy="729372"/>
          </a:xfrm>
        </p:grpSpPr>
        <p:sp>
          <p:nvSpPr>
            <p:cNvPr id="10" name="TextBox 9"/>
            <p:cNvSpPr txBox="1"/>
            <p:nvPr/>
          </p:nvSpPr>
          <p:spPr>
            <a:xfrm>
              <a:off x="683568" y="4365104"/>
              <a:ext cx="3316036" cy="369332"/>
            </a:xfrm>
            <a:prstGeom prst="rect">
              <a:avLst/>
            </a:prstGeom>
            <a:noFill/>
          </p:spPr>
          <p:txBody>
            <a:bodyPr wrap="none" rtlCol="0">
              <a:spAutoFit/>
            </a:bodyPr>
            <a:lstStyle/>
            <a:p>
              <a:r>
                <a:rPr lang="en-US" altLang="zh-CN" dirty="0" smtClean="0"/>
                <a:t>◆</a:t>
              </a:r>
              <a:r>
                <a:rPr lang="zh-CN" altLang="zh-CN" dirty="0" smtClean="0"/>
                <a:t>清除</a:t>
              </a:r>
              <a:r>
                <a:rPr lang="en-US" altLang="zh-CN" dirty="0" smtClean="0"/>
                <a:t>LCD</a:t>
              </a:r>
              <a:r>
                <a:rPr lang="zh-CN" altLang="zh-CN" dirty="0" smtClean="0"/>
                <a:t>上某行的显示内容</a:t>
              </a:r>
              <a:r>
                <a:rPr lang="zh-CN" altLang="en-US" dirty="0" smtClean="0"/>
                <a:t>：</a:t>
              </a:r>
              <a:endParaRPr lang="zh-CN" altLang="en-US" dirty="0"/>
            </a:p>
          </p:txBody>
        </p:sp>
        <p:sp>
          <p:nvSpPr>
            <p:cNvPr id="32775" name="Text Box 7"/>
            <p:cNvSpPr txBox="1">
              <a:spLocks noChangeArrowheads="1"/>
            </p:cNvSpPr>
            <p:nvPr/>
          </p:nvSpPr>
          <p:spPr bwMode="auto">
            <a:xfrm>
              <a:off x="323528" y="4755922"/>
              <a:ext cx="8424936" cy="338554"/>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extern</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Dogs102x6_clearRow</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uint8_t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row);</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p:txBody>
        </p:sp>
      </p:grpSp>
      <p:sp>
        <p:nvSpPr>
          <p:cNvPr id="32779"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8" name="组合 17"/>
          <p:cNvGrpSpPr/>
          <p:nvPr/>
        </p:nvGrpSpPr>
        <p:grpSpPr>
          <a:xfrm>
            <a:off x="251520" y="5579948"/>
            <a:ext cx="8568952" cy="729372"/>
            <a:chOff x="251520" y="5579948"/>
            <a:chExt cx="8568952" cy="729372"/>
          </a:xfrm>
        </p:grpSpPr>
        <p:sp>
          <p:nvSpPr>
            <p:cNvPr id="13" name="TextBox 12"/>
            <p:cNvSpPr txBox="1"/>
            <p:nvPr/>
          </p:nvSpPr>
          <p:spPr>
            <a:xfrm>
              <a:off x="611560" y="5579948"/>
              <a:ext cx="2031325" cy="369332"/>
            </a:xfrm>
            <a:prstGeom prst="rect">
              <a:avLst/>
            </a:prstGeom>
            <a:noFill/>
          </p:spPr>
          <p:txBody>
            <a:bodyPr wrap="none" rtlCol="0">
              <a:spAutoFit/>
            </a:bodyPr>
            <a:lstStyle/>
            <a:p>
              <a:r>
                <a:rPr lang="en-US" altLang="zh-CN" dirty="0" smtClean="0"/>
                <a:t>◆</a:t>
              </a:r>
              <a:r>
                <a:rPr lang="zh-CN" altLang="zh-CN" dirty="0" smtClean="0"/>
                <a:t>绘制一个像素</a:t>
              </a:r>
              <a:r>
                <a:rPr lang="zh-CN" altLang="en-US" dirty="0" smtClean="0"/>
                <a:t>：</a:t>
              </a:r>
              <a:endParaRPr lang="zh-CN" altLang="en-US" dirty="0"/>
            </a:p>
          </p:txBody>
        </p:sp>
        <p:sp>
          <p:nvSpPr>
            <p:cNvPr id="32778" name="Text Box 10"/>
            <p:cNvSpPr txBox="1">
              <a:spLocks noChangeArrowheads="1"/>
            </p:cNvSpPr>
            <p:nvPr/>
          </p:nvSpPr>
          <p:spPr bwMode="auto">
            <a:xfrm>
              <a:off x="251520" y="5970766"/>
              <a:ext cx="8568952" cy="338554"/>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extern</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Dogs102x6_pixelDraw</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uint8_t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x, </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uint8_t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y, </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uint8_t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style);</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457200" y="274638"/>
            <a:ext cx="8229600" cy="706090"/>
          </a:xfrm>
          <a:prstGeom prst="rect">
            <a:avLst/>
          </a:prstGeom>
        </p:spPr>
        <p:txBody>
          <a:bodyPr vert="horz" lIns="91440" tIns="45720" rIns="91440" bIns="45720" rtlCol="0" anchor="ctr">
            <a:normAutofit/>
          </a:bodyPr>
          <a:lstStyle/>
          <a:p>
            <a:pPr algn="ctr"/>
            <a:r>
              <a:rPr lang="zh-CN" altLang="zh-CN" sz="3600" b="1" dirty="0" smtClean="0">
                <a:solidFill>
                  <a:schemeClr val="bg1"/>
                </a:solidFill>
              </a:rPr>
              <a:t>程序资源介绍</a:t>
            </a:r>
            <a:endParaRPr lang="zh-CN" altLang="zh-CN" sz="3600" b="1" dirty="0">
              <a:solidFill>
                <a:schemeClr val="bg1"/>
              </a:solidFill>
            </a:endParaRPr>
          </a:p>
        </p:txBody>
      </p:sp>
      <p:sp>
        <p:nvSpPr>
          <p:cNvPr id="337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5" name="组合 14"/>
          <p:cNvGrpSpPr/>
          <p:nvPr/>
        </p:nvGrpSpPr>
        <p:grpSpPr>
          <a:xfrm>
            <a:off x="179512" y="1124744"/>
            <a:ext cx="8424936" cy="944815"/>
            <a:chOff x="179512" y="1124744"/>
            <a:chExt cx="8424936" cy="944815"/>
          </a:xfrm>
        </p:grpSpPr>
        <p:sp>
          <p:nvSpPr>
            <p:cNvPr id="4" name="TextBox 3"/>
            <p:cNvSpPr txBox="1"/>
            <p:nvPr/>
          </p:nvSpPr>
          <p:spPr>
            <a:xfrm>
              <a:off x="683568" y="1124744"/>
              <a:ext cx="3777701" cy="369332"/>
            </a:xfrm>
            <a:prstGeom prst="rect">
              <a:avLst/>
            </a:prstGeom>
            <a:noFill/>
          </p:spPr>
          <p:txBody>
            <a:bodyPr wrap="none" rtlCol="0">
              <a:spAutoFit/>
            </a:bodyPr>
            <a:lstStyle/>
            <a:p>
              <a:r>
                <a:rPr lang="en-US" altLang="zh-CN" dirty="0" smtClean="0"/>
                <a:t>◆</a:t>
              </a:r>
              <a:r>
                <a:rPr lang="zh-CN" altLang="zh-CN" dirty="0" smtClean="0"/>
                <a:t>在</a:t>
              </a:r>
              <a:r>
                <a:rPr lang="en-US" altLang="zh-CN" dirty="0" smtClean="0"/>
                <a:t>LCD</a:t>
              </a:r>
              <a:r>
                <a:rPr lang="zh-CN" altLang="zh-CN" dirty="0" smtClean="0"/>
                <a:t>显示屏上绘制一个水平线</a:t>
              </a:r>
              <a:r>
                <a:rPr lang="zh-CN" altLang="en-US" dirty="0" smtClean="0"/>
                <a:t>：</a:t>
              </a:r>
              <a:endParaRPr lang="zh-CN" altLang="en-US" dirty="0"/>
            </a:p>
          </p:txBody>
        </p:sp>
        <p:sp>
          <p:nvSpPr>
            <p:cNvPr id="33793" name="Text Box 1"/>
            <p:cNvSpPr txBox="1">
              <a:spLocks noChangeArrowheads="1"/>
            </p:cNvSpPr>
            <p:nvPr/>
          </p:nvSpPr>
          <p:spPr bwMode="auto">
            <a:xfrm>
              <a:off x="179512" y="1484784"/>
              <a:ext cx="8424936" cy="584775"/>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extern</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Dogs102x6_horizontalLineDraw</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uint8_t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x1, </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uint8_t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x2, </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uint8_t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y, </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uint8_t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style);</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p:txBody>
        </p:sp>
      </p:grpSp>
      <p:sp>
        <p:nvSpPr>
          <p:cNvPr id="33797"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6" name="组合 15"/>
          <p:cNvGrpSpPr/>
          <p:nvPr/>
        </p:nvGrpSpPr>
        <p:grpSpPr>
          <a:xfrm>
            <a:off x="251520" y="2546901"/>
            <a:ext cx="8352928" cy="954107"/>
            <a:chOff x="251520" y="2546901"/>
            <a:chExt cx="8352928" cy="954107"/>
          </a:xfrm>
        </p:grpSpPr>
        <p:sp>
          <p:nvSpPr>
            <p:cNvPr id="7" name="TextBox 6"/>
            <p:cNvSpPr txBox="1"/>
            <p:nvPr/>
          </p:nvSpPr>
          <p:spPr>
            <a:xfrm>
              <a:off x="683568" y="2546901"/>
              <a:ext cx="3777701" cy="369332"/>
            </a:xfrm>
            <a:prstGeom prst="rect">
              <a:avLst/>
            </a:prstGeom>
            <a:noFill/>
          </p:spPr>
          <p:txBody>
            <a:bodyPr wrap="none" rtlCol="0">
              <a:spAutoFit/>
            </a:bodyPr>
            <a:lstStyle/>
            <a:p>
              <a:r>
                <a:rPr lang="en-US" altLang="zh-CN" dirty="0" smtClean="0"/>
                <a:t>◆</a:t>
              </a:r>
              <a:r>
                <a:rPr lang="zh-CN" altLang="zh-CN" dirty="0" smtClean="0"/>
                <a:t>在</a:t>
              </a:r>
              <a:r>
                <a:rPr lang="en-US" altLang="zh-CN" dirty="0" smtClean="0"/>
                <a:t>LCD</a:t>
              </a:r>
              <a:r>
                <a:rPr lang="zh-CN" altLang="zh-CN" dirty="0" smtClean="0"/>
                <a:t>显示屏上绘制一个垂直线</a:t>
              </a:r>
              <a:r>
                <a:rPr lang="zh-CN" altLang="en-US" dirty="0" smtClean="0"/>
                <a:t>：</a:t>
              </a:r>
              <a:endParaRPr lang="zh-CN" altLang="en-US" dirty="0"/>
            </a:p>
          </p:txBody>
        </p:sp>
        <p:sp>
          <p:nvSpPr>
            <p:cNvPr id="33796" name="Text Box 4"/>
            <p:cNvSpPr txBox="1">
              <a:spLocks noChangeArrowheads="1"/>
            </p:cNvSpPr>
            <p:nvPr/>
          </p:nvSpPr>
          <p:spPr bwMode="auto">
            <a:xfrm>
              <a:off x="251520" y="2916233"/>
              <a:ext cx="8352928" cy="584775"/>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extern</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Dogs102x6_verticalLineDraw</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uint8_t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y1, </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uint8_t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y2, </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uint8_t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x, </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uint8_t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style);</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p:txBody>
        </p:sp>
      </p:grpSp>
      <p:sp>
        <p:nvSpPr>
          <p:cNvPr id="33800"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7" name="组合 16"/>
          <p:cNvGrpSpPr/>
          <p:nvPr/>
        </p:nvGrpSpPr>
        <p:grpSpPr>
          <a:xfrm>
            <a:off x="251520" y="4005064"/>
            <a:ext cx="8352928" cy="954107"/>
            <a:chOff x="251520" y="4005064"/>
            <a:chExt cx="8352928" cy="954107"/>
          </a:xfrm>
        </p:grpSpPr>
        <p:sp>
          <p:nvSpPr>
            <p:cNvPr id="10" name="TextBox 9"/>
            <p:cNvSpPr txBox="1"/>
            <p:nvPr/>
          </p:nvSpPr>
          <p:spPr>
            <a:xfrm>
              <a:off x="683568" y="4005064"/>
              <a:ext cx="3777701" cy="369332"/>
            </a:xfrm>
            <a:prstGeom prst="rect">
              <a:avLst/>
            </a:prstGeom>
            <a:noFill/>
          </p:spPr>
          <p:txBody>
            <a:bodyPr wrap="none" rtlCol="0">
              <a:spAutoFit/>
            </a:bodyPr>
            <a:lstStyle/>
            <a:p>
              <a:r>
                <a:rPr lang="en-US" altLang="zh-CN" dirty="0" smtClean="0"/>
                <a:t>◆</a:t>
              </a:r>
              <a:r>
                <a:rPr lang="zh-CN" altLang="zh-CN" dirty="0" smtClean="0"/>
                <a:t>在</a:t>
              </a:r>
              <a:r>
                <a:rPr lang="en-US" altLang="zh-CN" dirty="0" smtClean="0"/>
                <a:t>LCD</a:t>
              </a:r>
              <a:r>
                <a:rPr lang="zh-CN" altLang="zh-CN" dirty="0" smtClean="0"/>
                <a:t>显示屏上绘制一个垂直线</a:t>
              </a:r>
              <a:r>
                <a:rPr lang="zh-CN" altLang="en-US" dirty="0" smtClean="0"/>
                <a:t>：</a:t>
              </a:r>
              <a:endParaRPr lang="zh-CN" altLang="en-US" dirty="0"/>
            </a:p>
          </p:txBody>
        </p:sp>
        <p:sp>
          <p:nvSpPr>
            <p:cNvPr id="33799" name="Text Box 7"/>
            <p:cNvSpPr txBox="1">
              <a:spLocks noChangeArrowheads="1"/>
            </p:cNvSpPr>
            <p:nvPr/>
          </p:nvSpPr>
          <p:spPr bwMode="auto">
            <a:xfrm>
              <a:off x="251520" y="4374396"/>
              <a:ext cx="8352928" cy="584775"/>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extern</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Dogs102x6_verticalLineDraw</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uint8_t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y1, </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uint8_t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y2, </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uint8_t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x, </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uint8_t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style);</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p:txBody>
        </p:sp>
      </p:grpSp>
      <p:sp>
        <p:nvSpPr>
          <p:cNvPr id="33803"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8" name="组合 17"/>
          <p:cNvGrpSpPr/>
          <p:nvPr/>
        </p:nvGrpSpPr>
        <p:grpSpPr>
          <a:xfrm>
            <a:off x="251520" y="5355213"/>
            <a:ext cx="8352928" cy="954107"/>
            <a:chOff x="251520" y="5355213"/>
            <a:chExt cx="8352928" cy="954107"/>
          </a:xfrm>
        </p:grpSpPr>
        <p:sp>
          <p:nvSpPr>
            <p:cNvPr id="13" name="TextBox 12"/>
            <p:cNvSpPr txBox="1"/>
            <p:nvPr/>
          </p:nvSpPr>
          <p:spPr>
            <a:xfrm>
              <a:off x="611560" y="5355213"/>
              <a:ext cx="4637808" cy="369332"/>
            </a:xfrm>
            <a:prstGeom prst="rect">
              <a:avLst/>
            </a:prstGeom>
            <a:noFill/>
          </p:spPr>
          <p:txBody>
            <a:bodyPr wrap="none" rtlCol="0">
              <a:spAutoFit/>
            </a:bodyPr>
            <a:lstStyle/>
            <a:p>
              <a:r>
                <a:rPr lang="en-US" altLang="zh-CN" dirty="0" smtClean="0"/>
                <a:t>◆</a:t>
              </a:r>
              <a:r>
                <a:rPr lang="zh-CN" altLang="zh-CN" dirty="0" smtClean="0"/>
                <a:t>绘制一条从（</a:t>
              </a:r>
              <a:r>
                <a:rPr lang="en-US" altLang="zh-CN" dirty="0" smtClean="0"/>
                <a:t>x1,y1</a:t>
              </a:r>
              <a:r>
                <a:rPr lang="zh-CN" altLang="zh-CN" dirty="0" smtClean="0"/>
                <a:t>）到（</a:t>
              </a:r>
              <a:r>
                <a:rPr lang="en-US" altLang="zh-CN" dirty="0" smtClean="0"/>
                <a:t>x2,y2</a:t>
              </a:r>
              <a:r>
                <a:rPr lang="zh-CN" altLang="zh-CN" dirty="0" smtClean="0"/>
                <a:t>）的直线</a:t>
              </a:r>
              <a:r>
                <a:rPr lang="zh-CN" altLang="en-US" dirty="0" smtClean="0"/>
                <a:t>：</a:t>
              </a:r>
              <a:endParaRPr lang="zh-CN" altLang="en-US" dirty="0"/>
            </a:p>
          </p:txBody>
        </p:sp>
        <p:sp>
          <p:nvSpPr>
            <p:cNvPr id="33802" name="Text Box 10"/>
            <p:cNvSpPr txBox="1">
              <a:spLocks noChangeArrowheads="1"/>
            </p:cNvSpPr>
            <p:nvPr/>
          </p:nvSpPr>
          <p:spPr bwMode="auto">
            <a:xfrm>
              <a:off x="251520" y="5724545"/>
              <a:ext cx="8352928" cy="584775"/>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extern</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Dogs102x6_lineDraw</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600" b="0" i="0" u="sng" strike="noStrike" cap="none" normalizeH="0" baseline="0" dirty="0" smtClean="0">
                  <a:ln>
                    <a:noFill/>
                  </a:ln>
                  <a:solidFill>
                    <a:srgbClr val="000000"/>
                  </a:solidFill>
                  <a:effectLst/>
                  <a:latin typeface="Courier New" pitchFamily="49" charset="0"/>
                  <a:ea typeface="宋体" pitchFamily="2" charset="-122"/>
                  <a:cs typeface="Courier New" pitchFamily="49" charset="0"/>
                </a:rPr>
                <a:t>uint8_t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x1, </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uint8_t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y1, </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uint8_t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x2, </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uint8_t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y2, </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uint8_t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style);</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457200" y="274638"/>
            <a:ext cx="8229600" cy="706090"/>
          </a:xfrm>
          <a:prstGeom prst="rect">
            <a:avLst/>
          </a:prstGeom>
        </p:spPr>
        <p:txBody>
          <a:bodyPr vert="horz" lIns="91440" tIns="45720" rIns="91440" bIns="45720" rtlCol="0" anchor="ctr">
            <a:normAutofit/>
          </a:bodyPr>
          <a:lstStyle/>
          <a:p>
            <a:pPr algn="ctr"/>
            <a:r>
              <a:rPr lang="zh-CN" altLang="zh-CN" sz="3600" b="1" dirty="0" smtClean="0">
                <a:solidFill>
                  <a:schemeClr val="bg1"/>
                </a:solidFill>
              </a:rPr>
              <a:t>程序资源介绍</a:t>
            </a:r>
            <a:endParaRPr lang="zh-CN" altLang="zh-CN" sz="3600" b="1" dirty="0">
              <a:solidFill>
                <a:schemeClr val="bg1"/>
              </a:solidFill>
            </a:endParaRPr>
          </a:p>
        </p:txBody>
      </p:sp>
      <p:sp>
        <p:nvSpPr>
          <p:cNvPr id="3481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2" name="组合 11"/>
          <p:cNvGrpSpPr/>
          <p:nvPr/>
        </p:nvGrpSpPr>
        <p:grpSpPr>
          <a:xfrm>
            <a:off x="251520" y="1268760"/>
            <a:ext cx="8208912" cy="944815"/>
            <a:chOff x="251520" y="1268760"/>
            <a:chExt cx="8208912" cy="944815"/>
          </a:xfrm>
        </p:grpSpPr>
        <p:sp>
          <p:nvSpPr>
            <p:cNvPr id="4" name="TextBox 3"/>
            <p:cNvSpPr txBox="1"/>
            <p:nvPr/>
          </p:nvSpPr>
          <p:spPr>
            <a:xfrm>
              <a:off x="683568" y="1268760"/>
              <a:ext cx="1800493" cy="369332"/>
            </a:xfrm>
            <a:prstGeom prst="rect">
              <a:avLst/>
            </a:prstGeom>
            <a:noFill/>
          </p:spPr>
          <p:txBody>
            <a:bodyPr wrap="none" rtlCol="0">
              <a:spAutoFit/>
            </a:bodyPr>
            <a:lstStyle/>
            <a:p>
              <a:r>
                <a:rPr lang="en-US" altLang="zh-CN" dirty="0" smtClean="0"/>
                <a:t>◆</a:t>
              </a:r>
              <a:r>
                <a:rPr lang="zh-CN" altLang="en-US" dirty="0" smtClean="0"/>
                <a:t>绘制一个圆：</a:t>
              </a:r>
              <a:endParaRPr lang="zh-CN" altLang="en-US" dirty="0"/>
            </a:p>
          </p:txBody>
        </p:sp>
        <p:sp>
          <p:nvSpPr>
            <p:cNvPr id="34817" name="Text Box 1"/>
            <p:cNvSpPr txBox="1">
              <a:spLocks noChangeArrowheads="1"/>
            </p:cNvSpPr>
            <p:nvPr/>
          </p:nvSpPr>
          <p:spPr bwMode="auto">
            <a:xfrm>
              <a:off x="251520" y="1628800"/>
              <a:ext cx="8208912" cy="584775"/>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extern</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Dogs102x6_circleDraw</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uint8_t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x, </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uint8_t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y, </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uint8_t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radius, </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uint8_t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style);</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p:txBody>
        </p:sp>
      </p:grpSp>
      <p:sp>
        <p:nvSpPr>
          <p:cNvPr id="3482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3" name="组合 12"/>
          <p:cNvGrpSpPr/>
          <p:nvPr/>
        </p:nvGrpSpPr>
        <p:grpSpPr>
          <a:xfrm>
            <a:off x="251520" y="2843644"/>
            <a:ext cx="8208912" cy="945396"/>
            <a:chOff x="251520" y="2843644"/>
            <a:chExt cx="8208912" cy="945396"/>
          </a:xfrm>
        </p:grpSpPr>
        <p:sp>
          <p:nvSpPr>
            <p:cNvPr id="7" name="TextBox 6"/>
            <p:cNvSpPr txBox="1"/>
            <p:nvPr/>
          </p:nvSpPr>
          <p:spPr>
            <a:xfrm>
              <a:off x="683568" y="2843644"/>
              <a:ext cx="2031325" cy="369332"/>
            </a:xfrm>
            <a:prstGeom prst="rect">
              <a:avLst/>
            </a:prstGeom>
            <a:noFill/>
          </p:spPr>
          <p:txBody>
            <a:bodyPr wrap="none" rtlCol="0">
              <a:spAutoFit/>
            </a:bodyPr>
            <a:lstStyle/>
            <a:p>
              <a:r>
                <a:rPr lang="en-US" altLang="zh-CN" dirty="0" smtClean="0"/>
                <a:t>◆</a:t>
              </a:r>
              <a:r>
                <a:rPr lang="zh-CN" altLang="zh-CN" dirty="0" smtClean="0"/>
                <a:t>绘制一个图案</a:t>
              </a:r>
              <a:r>
                <a:rPr lang="zh-CN" altLang="en-US" dirty="0" smtClean="0"/>
                <a:t>：</a:t>
              </a:r>
              <a:endParaRPr lang="zh-CN" altLang="en-US" dirty="0"/>
            </a:p>
          </p:txBody>
        </p:sp>
        <p:sp>
          <p:nvSpPr>
            <p:cNvPr id="34820" name="Text Box 4"/>
            <p:cNvSpPr txBox="1">
              <a:spLocks noChangeArrowheads="1"/>
            </p:cNvSpPr>
            <p:nvPr/>
          </p:nvSpPr>
          <p:spPr bwMode="auto">
            <a:xfrm>
              <a:off x="251520" y="3204265"/>
              <a:ext cx="8208912" cy="584775"/>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extern</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Dogs102x6_imageDraw</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const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uint8_t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IMAGE[], </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uint8_t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row, </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uint8_t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col</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p:txBody>
        </p:sp>
      </p:grpSp>
      <p:sp>
        <p:nvSpPr>
          <p:cNvPr id="3482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4" name="组合 13"/>
          <p:cNvGrpSpPr/>
          <p:nvPr/>
        </p:nvGrpSpPr>
        <p:grpSpPr>
          <a:xfrm>
            <a:off x="251520" y="4499828"/>
            <a:ext cx="8208912" cy="945396"/>
            <a:chOff x="251520" y="4499828"/>
            <a:chExt cx="8208912" cy="945396"/>
          </a:xfrm>
        </p:grpSpPr>
        <p:sp>
          <p:nvSpPr>
            <p:cNvPr id="10" name="TextBox 9"/>
            <p:cNvSpPr txBox="1"/>
            <p:nvPr/>
          </p:nvSpPr>
          <p:spPr>
            <a:xfrm>
              <a:off x="683568" y="4499828"/>
              <a:ext cx="2723823" cy="369332"/>
            </a:xfrm>
            <a:prstGeom prst="rect">
              <a:avLst/>
            </a:prstGeom>
            <a:noFill/>
          </p:spPr>
          <p:txBody>
            <a:bodyPr wrap="none" rtlCol="0">
              <a:spAutoFit/>
            </a:bodyPr>
            <a:lstStyle/>
            <a:p>
              <a:r>
                <a:rPr lang="en-US" altLang="zh-CN" dirty="0" smtClean="0"/>
                <a:t>◆</a:t>
              </a:r>
              <a:r>
                <a:rPr lang="zh-CN" altLang="zh-CN" dirty="0" smtClean="0"/>
                <a:t>清除一定面积的图案</a:t>
              </a:r>
              <a:r>
                <a:rPr lang="zh-CN" altLang="en-US" dirty="0" smtClean="0"/>
                <a:t>：</a:t>
              </a:r>
              <a:endParaRPr lang="zh-CN" altLang="en-US" dirty="0"/>
            </a:p>
          </p:txBody>
        </p:sp>
        <p:sp>
          <p:nvSpPr>
            <p:cNvPr id="34823" name="Text Box 7"/>
            <p:cNvSpPr txBox="1">
              <a:spLocks noChangeArrowheads="1"/>
            </p:cNvSpPr>
            <p:nvPr/>
          </p:nvSpPr>
          <p:spPr bwMode="auto">
            <a:xfrm>
              <a:off x="251520" y="4860449"/>
              <a:ext cx="8208912" cy="584775"/>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extern</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Dogs102x6_clearImage</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uint8_t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height, </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uint8_t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width, </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uint8_t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row, </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uint8_t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col</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457200" y="274638"/>
            <a:ext cx="8229600" cy="706090"/>
          </a:xfrm>
          <a:prstGeom prst="rect">
            <a:avLst/>
          </a:prstGeom>
        </p:spPr>
        <p:txBody>
          <a:bodyPr vert="horz" lIns="91440" tIns="45720" rIns="91440" bIns="45720" rtlCol="0" anchor="ctr">
            <a:normAutofit/>
          </a:bodyPr>
          <a:lstStyle/>
          <a:p>
            <a:pPr algn="ctr"/>
            <a:r>
              <a:rPr lang="zh-CN" altLang="zh-CN" sz="3600" b="1" dirty="0" smtClean="0">
                <a:solidFill>
                  <a:schemeClr val="bg1"/>
                </a:solidFill>
              </a:rPr>
              <a:t>程序资源介绍</a:t>
            </a:r>
            <a:endParaRPr lang="zh-CN" altLang="zh-CN" sz="3600" b="1" dirty="0">
              <a:solidFill>
                <a:schemeClr val="bg1"/>
              </a:solidFill>
            </a:endParaRPr>
          </a:p>
        </p:txBody>
      </p:sp>
      <p:sp>
        <p:nvSpPr>
          <p:cNvPr id="4" name="TextBox 3"/>
          <p:cNvSpPr txBox="1"/>
          <p:nvPr/>
        </p:nvSpPr>
        <p:spPr>
          <a:xfrm>
            <a:off x="621625" y="1052736"/>
            <a:ext cx="3727302" cy="369332"/>
          </a:xfrm>
          <a:prstGeom prst="rect">
            <a:avLst/>
          </a:prstGeom>
          <a:noFill/>
        </p:spPr>
        <p:txBody>
          <a:bodyPr wrap="none" rtlCol="0">
            <a:spAutoFit/>
          </a:bodyPr>
          <a:lstStyle/>
          <a:p>
            <a:r>
              <a:rPr lang="zh-CN" altLang="en-US" dirty="0" smtClean="0"/>
              <a:t>（</a:t>
            </a:r>
            <a:r>
              <a:rPr lang="en-US" altLang="zh-CN" dirty="0" smtClean="0"/>
              <a:t>5</a:t>
            </a:r>
            <a:r>
              <a:rPr lang="zh-CN" altLang="en-US" dirty="0" smtClean="0"/>
              <a:t>）</a:t>
            </a:r>
            <a:r>
              <a:rPr lang="en-US" altLang="zh-CN" dirty="0" smtClean="0"/>
              <a:t> </a:t>
            </a:r>
            <a:r>
              <a:rPr lang="en-US" altLang="zh-CN" dirty="0" err="1" smtClean="0"/>
              <a:t>HAL_Wheel.h</a:t>
            </a:r>
            <a:r>
              <a:rPr lang="en-US" altLang="zh-CN" dirty="0" smtClean="0"/>
              <a:t>/.c</a:t>
            </a:r>
            <a:r>
              <a:rPr lang="zh-CN" altLang="zh-CN" dirty="0" smtClean="0"/>
              <a:t>程序</a:t>
            </a:r>
            <a:r>
              <a:rPr lang="zh-CN" altLang="en-US" dirty="0" smtClean="0"/>
              <a:t>资源</a:t>
            </a:r>
            <a:r>
              <a:rPr lang="zh-CN" altLang="zh-CN" dirty="0" smtClean="0"/>
              <a:t>介绍</a:t>
            </a:r>
            <a:endParaRPr lang="zh-CN" altLang="en-US" dirty="0"/>
          </a:p>
        </p:txBody>
      </p:sp>
      <p:sp>
        <p:nvSpPr>
          <p:cNvPr id="358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22" name="组合 21"/>
          <p:cNvGrpSpPr/>
          <p:nvPr/>
        </p:nvGrpSpPr>
        <p:grpSpPr>
          <a:xfrm>
            <a:off x="395536" y="1722294"/>
            <a:ext cx="8352928" cy="698594"/>
            <a:chOff x="395536" y="1722294"/>
            <a:chExt cx="8352928" cy="698594"/>
          </a:xfrm>
        </p:grpSpPr>
        <p:sp>
          <p:nvSpPr>
            <p:cNvPr id="5" name="TextBox 4"/>
            <p:cNvSpPr txBox="1"/>
            <p:nvPr/>
          </p:nvSpPr>
          <p:spPr>
            <a:xfrm>
              <a:off x="755576" y="1722294"/>
              <a:ext cx="2723823" cy="369332"/>
            </a:xfrm>
            <a:prstGeom prst="rect">
              <a:avLst/>
            </a:prstGeom>
            <a:noFill/>
          </p:spPr>
          <p:txBody>
            <a:bodyPr wrap="none" rtlCol="0">
              <a:spAutoFit/>
            </a:bodyPr>
            <a:lstStyle/>
            <a:p>
              <a:r>
                <a:rPr lang="en-US" altLang="zh-CN" dirty="0" smtClean="0"/>
                <a:t>◆</a:t>
              </a:r>
              <a:r>
                <a:rPr lang="zh-CN" altLang="zh-CN" dirty="0" smtClean="0"/>
                <a:t>齿轮电位计的初始化</a:t>
              </a:r>
              <a:r>
                <a:rPr lang="zh-CN" altLang="en-US" dirty="0" smtClean="0"/>
                <a:t>：</a:t>
              </a:r>
              <a:endParaRPr lang="zh-CN" altLang="en-US" dirty="0"/>
            </a:p>
          </p:txBody>
        </p:sp>
        <p:sp>
          <p:nvSpPr>
            <p:cNvPr id="35841" name="Text Box 1"/>
            <p:cNvSpPr txBox="1">
              <a:spLocks noChangeArrowheads="1"/>
            </p:cNvSpPr>
            <p:nvPr/>
          </p:nvSpPr>
          <p:spPr bwMode="auto">
            <a:xfrm>
              <a:off x="395536" y="2082334"/>
              <a:ext cx="8352928" cy="338554"/>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extern</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Wheel_init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p:txBody>
        </p:sp>
      </p:grpSp>
      <p:sp>
        <p:nvSpPr>
          <p:cNvPr id="35845"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23" name="组合 22"/>
          <p:cNvGrpSpPr/>
          <p:nvPr/>
        </p:nvGrpSpPr>
        <p:grpSpPr>
          <a:xfrm>
            <a:off x="395536" y="2649106"/>
            <a:ext cx="8352928" cy="707886"/>
            <a:chOff x="395536" y="2649106"/>
            <a:chExt cx="8352928" cy="707886"/>
          </a:xfrm>
        </p:grpSpPr>
        <p:sp>
          <p:nvSpPr>
            <p:cNvPr id="8" name="TextBox 7"/>
            <p:cNvSpPr txBox="1"/>
            <p:nvPr/>
          </p:nvSpPr>
          <p:spPr>
            <a:xfrm>
              <a:off x="755576" y="2649106"/>
              <a:ext cx="2954655" cy="369332"/>
            </a:xfrm>
            <a:prstGeom prst="rect">
              <a:avLst/>
            </a:prstGeom>
            <a:noFill/>
          </p:spPr>
          <p:txBody>
            <a:bodyPr wrap="none" rtlCol="0">
              <a:spAutoFit/>
            </a:bodyPr>
            <a:lstStyle/>
            <a:p>
              <a:r>
                <a:rPr lang="en-US" altLang="zh-CN" dirty="0" smtClean="0"/>
                <a:t>◆</a:t>
              </a:r>
              <a:r>
                <a:rPr lang="zh-CN" altLang="en-US" dirty="0" smtClean="0"/>
                <a:t>返回</a:t>
              </a:r>
              <a:r>
                <a:rPr lang="zh-CN" altLang="zh-CN" dirty="0" smtClean="0"/>
                <a:t>齿轮电位计的位置</a:t>
              </a:r>
              <a:r>
                <a:rPr lang="zh-CN" altLang="en-US" dirty="0" smtClean="0"/>
                <a:t>：</a:t>
              </a:r>
              <a:endParaRPr lang="zh-CN" altLang="en-US" dirty="0"/>
            </a:p>
          </p:txBody>
        </p:sp>
        <p:sp>
          <p:nvSpPr>
            <p:cNvPr id="35844" name="Text Box 4"/>
            <p:cNvSpPr txBox="1">
              <a:spLocks noChangeArrowheads="1"/>
            </p:cNvSpPr>
            <p:nvPr/>
          </p:nvSpPr>
          <p:spPr bwMode="auto">
            <a:xfrm>
              <a:off x="395536" y="3018438"/>
              <a:ext cx="8352928" cy="338554"/>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7F0055"/>
                  </a:solidFill>
                  <a:effectLst/>
                  <a:latin typeface="Calibri" pitchFamily="34" charset="0"/>
                  <a:ea typeface="宋体" pitchFamily="2" charset="-122"/>
                  <a:cs typeface="Times New Roman" pitchFamily="18" charset="0"/>
                </a:rPr>
                <a:t>extern</a:t>
              </a:r>
              <a:r>
                <a:rPr kumimoji="0" lang="en-US" altLang="zh-CN" sz="16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 </a:t>
              </a:r>
              <a:r>
                <a:rPr kumimoji="0" lang="en-US" altLang="zh-CN" sz="1600" b="0" i="0" u="none" strike="noStrike" cap="none" normalizeH="0" baseline="0" dirty="0" smtClean="0">
                  <a:ln>
                    <a:noFill/>
                  </a:ln>
                  <a:solidFill>
                    <a:srgbClr val="005032"/>
                  </a:solidFill>
                  <a:effectLst/>
                  <a:latin typeface="Calibri" pitchFamily="34" charset="0"/>
                  <a:ea typeface="宋体" pitchFamily="2" charset="-122"/>
                  <a:cs typeface="Times New Roman" pitchFamily="18" charset="0"/>
                </a:rPr>
                <a:t>uint8_t</a:t>
              </a:r>
              <a:r>
                <a:rPr kumimoji="0" lang="en-US" altLang="zh-CN" sz="16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 </a:t>
              </a:r>
              <a:r>
                <a:rPr kumimoji="0" lang="en-US" altLang="zh-CN" sz="1600" b="0" i="0" u="none" strike="noStrike" cap="none" normalizeH="0" baseline="0" dirty="0" err="1" smtClean="0">
                  <a:ln>
                    <a:noFill/>
                  </a:ln>
                  <a:solidFill>
                    <a:schemeClr val="tx1"/>
                  </a:solidFill>
                  <a:effectLst/>
                  <a:latin typeface="Calibri" pitchFamily="34" charset="0"/>
                  <a:ea typeface="宋体" pitchFamily="2" charset="-122"/>
                  <a:cs typeface="Times New Roman" pitchFamily="18" charset="0"/>
                </a:rPr>
                <a:t>Wheel_getPosition</a:t>
              </a:r>
              <a:r>
                <a:rPr kumimoji="0" lang="en-US" altLang="zh-CN" sz="16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a:t>
              </a:r>
              <a:r>
                <a:rPr kumimoji="0" lang="en-US" altLang="zh-CN" sz="1600" b="0" i="0" u="none" strike="noStrike" cap="none" normalizeH="0" baseline="0" dirty="0" smtClean="0">
                  <a:ln>
                    <a:noFill/>
                  </a:ln>
                  <a:solidFill>
                    <a:srgbClr val="7F0055"/>
                  </a:solidFill>
                  <a:effectLst/>
                  <a:latin typeface="Calibri" pitchFamily="34" charset="0"/>
                  <a:ea typeface="宋体" pitchFamily="2" charset="-122"/>
                  <a:cs typeface="Times New Roman" pitchFamily="18" charset="0"/>
                </a:rPr>
                <a:t>void</a:t>
              </a:r>
              <a:r>
                <a:rPr kumimoji="0" lang="en-US" altLang="zh-CN" sz="16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p:txBody>
        </p:sp>
      </p:grpSp>
      <p:sp>
        <p:nvSpPr>
          <p:cNvPr id="3584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24" name="组合 23"/>
          <p:cNvGrpSpPr/>
          <p:nvPr/>
        </p:nvGrpSpPr>
        <p:grpSpPr>
          <a:xfrm>
            <a:off x="395536" y="3729226"/>
            <a:ext cx="8352928" cy="707886"/>
            <a:chOff x="395536" y="3729226"/>
            <a:chExt cx="8352928" cy="707886"/>
          </a:xfrm>
        </p:grpSpPr>
        <p:sp>
          <p:nvSpPr>
            <p:cNvPr id="11" name="TextBox 10"/>
            <p:cNvSpPr txBox="1"/>
            <p:nvPr/>
          </p:nvSpPr>
          <p:spPr>
            <a:xfrm>
              <a:off x="755576" y="3729226"/>
              <a:ext cx="3877985" cy="369332"/>
            </a:xfrm>
            <a:prstGeom prst="rect">
              <a:avLst/>
            </a:prstGeom>
            <a:noFill/>
          </p:spPr>
          <p:txBody>
            <a:bodyPr wrap="none" rtlCol="0">
              <a:spAutoFit/>
            </a:bodyPr>
            <a:lstStyle/>
            <a:p>
              <a:r>
                <a:rPr lang="en-US" altLang="zh-CN" dirty="0" smtClean="0"/>
                <a:t>◆</a:t>
              </a:r>
              <a:r>
                <a:rPr lang="zh-CN" altLang="zh-CN" dirty="0" smtClean="0"/>
                <a:t>得到并返回齿轮电位计的采样值</a:t>
              </a:r>
              <a:r>
                <a:rPr lang="zh-CN" altLang="en-US" dirty="0" smtClean="0"/>
                <a:t>：</a:t>
              </a:r>
              <a:endParaRPr lang="zh-CN" altLang="en-US" dirty="0"/>
            </a:p>
          </p:txBody>
        </p:sp>
        <p:sp>
          <p:nvSpPr>
            <p:cNvPr id="35847" name="Text Box 7"/>
            <p:cNvSpPr txBox="1">
              <a:spLocks noChangeArrowheads="1"/>
            </p:cNvSpPr>
            <p:nvPr/>
          </p:nvSpPr>
          <p:spPr bwMode="auto">
            <a:xfrm>
              <a:off x="395536" y="4098558"/>
              <a:ext cx="8352928" cy="338554"/>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extern</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uint16_t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Wheel_getValue</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p:txBody>
        </p:sp>
      </p:grpSp>
      <p:sp>
        <p:nvSpPr>
          <p:cNvPr id="35854" name="Rectangle 1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25" name="组合 24"/>
          <p:cNvGrpSpPr/>
          <p:nvPr/>
        </p:nvGrpSpPr>
        <p:grpSpPr>
          <a:xfrm>
            <a:off x="395536" y="4737338"/>
            <a:ext cx="8352928" cy="707886"/>
            <a:chOff x="395536" y="4737338"/>
            <a:chExt cx="8352928" cy="707886"/>
          </a:xfrm>
        </p:grpSpPr>
        <p:sp>
          <p:nvSpPr>
            <p:cNvPr id="16" name="TextBox 15"/>
            <p:cNvSpPr txBox="1"/>
            <p:nvPr/>
          </p:nvSpPr>
          <p:spPr>
            <a:xfrm>
              <a:off x="755576" y="4737338"/>
              <a:ext cx="2262158" cy="369332"/>
            </a:xfrm>
            <a:prstGeom prst="rect">
              <a:avLst/>
            </a:prstGeom>
            <a:noFill/>
          </p:spPr>
          <p:txBody>
            <a:bodyPr wrap="none" rtlCol="0">
              <a:spAutoFit/>
            </a:bodyPr>
            <a:lstStyle/>
            <a:p>
              <a:r>
                <a:rPr lang="en-US" altLang="zh-CN" dirty="0" smtClean="0"/>
                <a:t>◆</a:t>
              </a:r>
              <a:r>
                <a:rPr lang="zh-CN" altLang="zh-CN" dirty="0" smtClean="0"/>
                <a:t>禁用齿轮电位计</a:t>
              </a:r>
              <a:r>
                <a:rPr lang="zh-CN" altLang="en-US" dirty="0" smtClean="0"/>
                <a:t>：</a:t>
              </a:r>
              <a:endParaRPr lang="zh-CN" altLang="en-US" dirty="0"/>
            </a:p>
          </p:txBody>
        </p:sp>
        <p:sp>
          <p:nvSpPr>
            <p:cNvPr id="35853" name="Text Box 13"/>
            <p:cNvSpPr txBox="1">
              <a:spLocks noChangeArrowheads="1"/>
            </p:cNvSpPr>
            <p:nvPr/>
          </p:nvSpPr>
          <p:spPr bwMode="auto">
            <a:xfrm>
              <a:off x="395536" y="5106670"/>
              <a:ext cx="8352928" cy="338554"/>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extern</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Wheel_disable</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p:txBody>
        </p:sp>
      </p:grpSp>
      <p:sp>
        <p:nvSpPr>
          <p:cNvPr id="35857" name="Rectangle 1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5860" name="Rectangle 2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26" name="组合 25"/>
          <p:cNvGrpSpPr/>
          <p:nvPr/>
        </p:nvGrpSpPr>
        <p:grpSpPr>
          <a:xfrm>
            <a:off x="323528" y="5733256"/>
            <a:ext cx="8352928" cy="720080"/>
            <a:chOff x="323528" y="5733256"/>
            <a:chExt cx="8352928" cy="720080"/>
          </a:xfrm>
        </p:grpSpPr>
        <p:sp>
          <p:nvSpPr>
            <p:cNvPr id="21" name="TextBox 20"/>
            <p:cNvSpPr txBox="1"/>
            <p:nvPr/>
          </p:nvSpPr>
          <p:spPr>
            <a:xfrm>
              <a:off x="683568" y="5733256"/>
              <a:ext cx="2262158" cy="369332"/>
            </a:xfrm>
            <a:prstGeom prst="rect">
              <a:avLst/>
            </a:prstGeom>
            <a:noFill/>
          </p:spPr>
          <p:txBody>
            <a:bodyPr wrap="none" rtlCol="0">
              <a:spAutoFit/>
            </a:bodyPr>
            <a:lstStyle/>
            <a:p>
              <a:r>
                <a:rPr lang="en-US" altLang="zh-CN" dirty="0" smtClean="0"/>
                <a:t>◆</a:t>
              </a:r>
              <a:r>
                <a:rPr lang="zh-CN" altLang="zh-CN" dirty="0" smtClean="0"/>
                <a:t>启用齿轮电位计</a:t>
              </a:r>
              <a:r>
                <a:rPr lang="zh-CN" altLang="en-US" dirty="0" smtClean="0"/>
                <a:t>：</a:t>
              </a:r>
              <a:endParaRPr lang="zh-CN" altLang="en-US" dirty="0"/>
            </a:p>
          </p:txBody>
        </p:sp>
        <p:sp>
          <p:nvSpPr>
            <p:cNvPr id="35859" name="Text Box 19"/>
            <p:cNvSpPr txBox="1">
              <a:spLocks noChangeArrowheads="1"/>
            </p:cNvSpPr>
            <p:nvPr/>
          </p:nvSpPr>
          <p:spPr bwMode="auto">
            <a:xfrm>
              <a:off x="323528" y="6114782"/>
              <a:ext cx="8352928" cy="338554"/>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extern</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Wheel_enable</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p:txBody>
        </p:sp>
      </p:grpSp>
      <p:pic>
        <p:nvPicPr>
          <p:cNvPr id="20" name="图片 19" descr="图片1.gif">
            <a:hlinkClick r:id="rId2" action="ppaction://hlinksldjump"/>
          </p:cNvPr>
          <p:cNvPicPr>
            <a:picLocks noChangeAspect="1"/>
          </p:cNvPicPr>
          <p:nvPr/>
        </p:nvPicPr>
        <p:blipFill>
          <a:blip r:embed="rId3" cstate="print"/>
          <a:stretch>
            <a:fillRect/>
          </a:stretch>
        </p:blipFill>
        <p:spPr>
          <a:xfrm>
            <a:off x="8086278" y="5877272"/>
            <a:ext cx="878210" cy="8782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457200" y="274638"/>
            <a:ext cx="8229600" cy="706090"/>
          </a:xfrm>
          <a:prstGeom prst="rect">
            <a:avLst/>
          </a:prstGeom>
        </p:spPr>
        <p:txBody>
          <a:bodyPr vert="horz" lIns="91440" tIns="45720" rIns="91440" bIns="45720" rtlCol="0" anchor="ctr">
            <a:normAutofit/>
          </a:bodyPr>
          <a:lstStyle/>
          <a:p>
            <a:pPr algn="ctr"/>
            <a:r>
              <a:rPr lang="zh-CN" altLang="zh-CN" sz="3600" b="1" dirty="0" smtClean="0">
                <a:solidFill>
                  <a:schemeClr val="bg1"/>
                </a:solidFill>
              </a:rPr>
              <a:t>实验内容</a:t>
            </a:r>
            <a:endParaRPr lang="zh-CN" altLang="zh-CN" sz="3600" b="1" dirty="0">
              <a:solidFill>
                <a:schemeClr val="bg1"/>
              </a:solidFill>
            </a:endParaRPr>
          </a:p>
        </p:txBody>
      </p:sp>
      <p:sp>
        <p:nvSpPr>
          <p:cNvPr id="3686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6867" name="Rectangle 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8" name="组合 17"/>
          <p:cNvGrpSpPr/>
          <p:nvPr/>
        </p:nvGrpSpPr>
        <p:grpSpPr>
          <a:xfrm>
            <a:off x="5364088" y="1096888"/>
            <a:ext cx="3168352" cy="5428456"/>
            <a:chOff x="5364088" y="1096888"/>
            <a:chExt cx="3168352" cy="5428456"/>
          </a:xfrm>
        </p:grpSpPr>
        <p:sp>
          <p:nvSpPr>
            <p:cNvPr id="17" name="圆角矩形 16"/>
            <p:cNvSpPr/>
            <p:nvPr/>
          </p:nvSpPr>
          <p:spPr>
            <a:xfrm>
              <a:off x="5364088" y="1096888"/>
              <a:ext cx="3168352" cy="5428456"/>
            </a:xfrm>
            <a:prstGeom prst="roundRect">
              <a:avLst/>
            </a:prstGeom>
            <a:gradFill>
              <a:gsLst>
                <a:gs pos="0">
                  <a:srgbClr val="FFEFD1"/>
                </a:gs>
                <a:gs pos="64999">
                  <a:srgbClr val="F0EBD5"/>
                </a:gs>
                <a:gs pos="100000">
                  <a:srgbClr val="D1C39F"/>
                </a:gs>
              </a:gsLst>
              <a:lin ang="5400000" scaled="0"/>
            </a:gradFill>
            <a:ln>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aphicFrame>
          <p:nvGraphicFramePr>
            <p:cNvPr id="2" name="Object 2"/>
            <p:cNvGraphicFramePr>
              <a:graphicFrameLocks noChangeAspect="1"/>
            </p:cNvGraphicFramePr>
            <p:nvPr/>
          </p:nvGraphicFramePr>
          <p:xfrm>
            <a:off x="5488632" y="1240904"/>
            <a:ext cx="2971800" cy="5029200"/>
          </p:xfrm>
          <a:graphic>
            <a:graphicData uri="http://schemas.openxmlformats.org/presentationml/2006/ole">
              <p:oleObj spid="_x0000_s36866" name="Visio" r:id="rId3" imgW="2967371" imgH="5133642" progId="Visio.Drawing.11">
                <p:embed/>
              </p:oleObj>
            </a:graphicData>
          </a:graphic>
        </p:graphicFrame>
      </p:grpSp>
      <p:pic>
        <p:nvPicPr>
          <p:cNvPr id="7" name="图片 6" descr="图片1.gif">
            <a:hlinkClick r:id="rId4" action="ppaction://hlinksldjump"/>
          </p:cNvPr>
          <p:cNvPicPr>
            <a:picLocks noChangeAspect="1"/>
          </p:cNvPicPr>
          <p:nvPr/>
        </p:nvPicPr>
        <p:blipFill>
          <a:blip r:embed="rId5" cstate="print"/>
          <a:stretch>
            <a:fillRect/>
          </a:stretch>
        </p:blipFill>
        <p:spPr>
          <a:xfrm>
            <a:off x="8086278" y="5863158"/>
            <a:ext cx="878210" cy="878210"/>
          </a:xfrm>
          <a:prstGeom prst="rect">
            <a:avLst/>
          </a:prstGeom>
        </p:spPr>
      </p:pic>
      <p:grpSp>
        <p:nvGrpSpPr>
          <p:cNvPr id="16" name="组合 15"/>
          <p:cNvGrpSpPr/>
          <p:nvPr/>
        </p:nvGrpSpPr>
        <p:grpSpPr>
          <a:xfrm>
            <a:off x="179512" y="2420888"/>
            <a:ext cx="5004048" cy="2736304"/>
            <a:chOff x="1143000" y="1981200"/>
            <a:chExt cx="7086600" cy="3833814"/>
          </a:xfrm>
        </p:grpSpPr>
        <p:sp>
          <p:nvSpPr>
            <p:cNvPr id="8" name="AutoShape 3"/>
            <p:cNvSpPr>
              <a:spLocks noChangeArrowheads="1"/>
            </p:cNvSpPr>
            <p:nvPr/>
          </p:nvSpPr>
          <p:spPr bwMode="gray">
            <a:xfrm>
              <a:off x="1143000" y="1981200"/>
              <a:ext cx="3833813" cy="3833813"/>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gradFill rotWithShape="1">
              <a:gsLst>
                <a:gs pos="0">
                  <a:schemeClr val="accent1">
                    <a:gamma/>
                    <a:shade val="66667"/>
                    <a:invGamma/>
                    <a:alpha val="12000"/>
                  </a:schemeClr>
                </a:gs>
                <a:gs pos="50000">
                  <a:schemeClr val="accent1"/>
                </a:gs>
                <a:gs pos="100000">
                  <a:schemeClr val="accent1">
                    <a:gamma/>
                    <a:shade val="66667"/>
                    <a:invGamma/>
                    <a:alpha val="12000"/>
                  </a:schemeClr>
                </a:gs>
              </a:gsLst>
              <a:lin ang="0" scaled="1"/>
            </a:gradFill>
            <a:ln w="9525">
              <a:noFill/>
              <a:round/>
              <a:headEnd/>
              <a:tailEnd/>
            </a:ln>
            <a:effectLst/>
          </p:spPr>
          <p:txBody>
            <a:bodyPr wrap="none" anchor="ctr"/>
            <a:lstStyle/>
            <a:p>
              <a:pPr>
                <a:defRPr/>
              </a:pPr>
              <a:endParaRPr lang="zh-CN" altLang="en-US">
                <a:ea typeface="宋体" pitchFamily="2" charset="-122"/>
              </a:endParaRPr>
            </a:p>
          </p:txBody>
        </p:sp>
        <p:sp>
          <p:nvSpPr>
            <p:cNvPr id="9" name="Oval 4"/>
            <p:cNvSpPr>
              <a:spLocks noChangeArrowheads="1"/>
            </p:cNvSpPr>
            <p:nvPr/>
          </p:nvSpPr>
          <p:spPr bwMode="gray">
            <a:xfrm>
              <a:off x="1447800" y="2286000"/>
              <a:ext cx="3200400" cy="3200400"/>
            </a:xfrm>
            <a:prstGeom prst="ellipse">
              <a:avLst/>
            </a:prstGeom>
            <a:gradFill rotWithShape="1">
              <a:gsLst>
                <a:gs pos="0">
                  <a:schemeClr val="accent2"/>
                </a:gs>
                <a:gs pos="100000">
                  <a:schemeClr val="accent2">
                    <a:gamma/>
                    <a:shade val="63529"/>
                    <a:invGamma/>
                  </a:schemeClr>
                </a:gs>
              </a:gsLst>
              <a:path path="shape">
                <a:fillToRect l="50000" t="50000" r="50000" b="50000"/>
              </a:path>
            </a:gradFill>
            <a:ln w="28575" algn="ctr">
              <a:solidFill>
                <a:srgbClr val="FFFFFF"/>
              </a:solidFill>
              <a:round/>
              <a:headEnd/>
              <a:tailEnd/>
            </a:ln>
            <a:effectLst/>
          </p:spPr>
          <p:txBody>
            <a:bodyPr wrap="none" anchor="ctr"/>
            <a:lstStyle/>
            <a:p>
              <a:pPr>
                <a:defRPr/>
              </a:pPr>
              <a:endParaRPr lang="zh-CN" altLang="en-US">
                <a:ea typeface="宋体" pitchFamily="2" charset="-122"/>
              </a:endParaRPr>
            </a:p>
          </p:txBody>
        </p:sp>
        <p:sp>
          <p:nvSpPr>
            <p:cNvPr id="10" name="AutoShape 5"/>
            <p:cNvSpPr>
              <a:spLocks noChangeArrowheads="1"/>
            </p:cNvSpPr>
            <p:nvPr/>
          </p:nvSpPr>
          <p:spPr bwMode="gray">
            <a:xfrm>
              <a:off x="3513250" y="2082090"/>
              <a:ext cx="3781425" cy="500062"/>
            </a:xfrm>
            <a:prstGeom prst="roundRect">
              <a:avLst>
                <a:gd name="adj" fmla="val 50000"/>
              </a:avLst>
            </a:prstGeom>
            <a:gradFill rotWithShape="1">
              <a:gsLst>
                <a:gs pos="0">
                  <a:schemeClr val="accent1"/>
                </a:gs>
                <a:gs pos="100000">
                  <a:schemeClr val="accent1">
                    <a:gamma/>
                    <a:tint val="5882"/>
                    <a:invGamma/>
                  </a:schemeClr>
                </a:gs>
              </a:gsLst>
              <a:lin ang="0" scaled="1"/>
            </a:gradFill>
            <a:ln w="38100" algn="ctr">
              <a:solidFill>
                <a:srgbClr val="808080"/>
              </a:solidFill>
              <a:round/>
              <a:headEnd/>
              <a:tailEnd/>
            </a:ln>
            <a:effectLst/>
          </p:spPr>
          <p:txBody>
            <a:bodyPr wrap="none" anchor="ctr"/>
            <a:lstStyle/>
            <a:p>
              <a:pPr eaLnBrk="0" hangingPunct="0">
                <a:defRPr/>
              </a:pPr>
              <a:r>
                <a:rPr lang="zh-CN" altLang="zh-CN" dirty="0" smtClean="0">
                  <a:latin typeface="+mn-ea"/>
                  <a:cs typeface="Times New Roman" pitchFamily="18" charset="0"/>
                </a:rPr>
                <a:t>（</a:t>
              </a:r>
              <a:r>
                <a:rPr lang="en-US" altLang="zh-CN" dirty="0" smtClean="0">
                  <a:latin typeface="+mn-ea"/>
                  <a:cs typeface="Times New Roman" pitchFamily="18" charset="0"/>
                </a:rPr>
                <a:t>1</a:t>
              </a:r>
              <a:r>
                <a:rPr lang="zh-CN" altLang="zh-CN" dirty="0" smtClean="0">
                  <a:latin typeface="+mn-ea"/>
                  <a:cs typeface="Times New Roman" pitchFamily="18" charset="0"/>
                </a:rPr>
                <a:t>）</a:t>
              </a:r>
              <a:r>
                <a:rPr lang="zh-CN" altLang="zh-CN" dirty="0" smtClean="0">
                  <a:latin typeface="华文新魏" pitchFamily="2" charset="-122"/>
                  <a:ea typeface="华文新魏" pitchFamily="2" charset="-122"/>
                </a:rPr>
                <a:t>对比度调节实验；</a:t>
              </a:r>
              <a:endParaRPr lang="en-US" altLang="zh-CN" b="1" dirty="0">
                <a:solidFill>
                  <a:srgbClr val="000000"/>
                </a:solidFill>
                <a:latin typeface="华文新魏" pitchFamily="2" charset="-122"/>
                <a:ea typeface="华文新魏" pitchFamily="2" charset="-122"/>
              </a:endParaRPr>
            </a:p>
          </p:txBody>
        </p:sp>
        <p:sp>
          <p:nvSpPr>
            <p:cNvPr id="11" name="AutoShape 6"/>
            <p:cNvSpPr>
              <a:spLocks noChangeArrowheads="1"/>
            </p:cNvSpPr>
            <p:nvPr/>
          </p:nvSpPr>
          <p:spPr bwMode="gray">
            <a:xfrm>
              <a:off x="4126605" y="2788319"/>
              <a:ext cx="3781425" cy="498475"/>
            </a:xfrm>
            <a:prstGeom prst="roundRect">
              <a:avLst>
                <a:gd name="adj" fmla="val 50000"/>
              </a:avLst>
            </a:prstGeom>
            <a:gradFill rotWithShape="1">
              <a:gsLst>
                <a:gs pos="0">
                  <a:srgbClr val="CBFEAE"/>
                </a:gs>
                <a:gs pos="100000">
                  <a:srgbClr val="FCFFFA"/>
                </a:gs>
              </a:gsLst>
              <a:lin ang="0" scaled="1"/>
            </a:gradFill>
            <a:ln w="38100" algn="ctr">
              <a:solidFill>
                <a:srgbClr val="808080"/>
              </a:solidFill>
              <a:round/>
              <a:headEnd/>
              <a:tailEnd/>
            </a:ln>
          </p:spPr>
          <p:txBody>
            <a:bodyPr wrap="none" anchor="ctr"/>
            <a:lstStyle/>
            <a:p>
              <a:pPr eaLnBrk="0" hangingPunct="0"/>
              <a:r>
                <a:rPr lang="zh-CN" altLang="zh-CN" dirty="0" smtClean="0">
                  <a:latin typeface="+mn-ea"/>
                  <a:cs typeface="Times New Roman" pitchFamily="18" charset="0"/>
                </a:rPr>
                <a:t>（</a:t>
              </a:r>
              <a:r>
                <a:rPr lang="en-US" altLang="zh-CN" dirty="0" smtClean="0">
                  <a:latin typeface="+mn-ea"/>
                  <a:cs typeface="Times New Roman" pitchFamily="18" charset="0"/>
                </a:rPr>
                <a:t>2</a:t>
              </a:r>
              <a:r>
                <a:rPr lang="zh-CN" altLang="zh-CN" dirty="0" smtClean="0">
                  <a:latin typeface="+mn-ea"/>
                  <a:cs typeface="Times New Roman" pitchFamily="18" charset="0"/>
                </a:rPr>
                <a:t>）</a:t>
              </a:r>
              <a:r>
                <a:rPr lang="zh-CN" altLang="zh-CN" dirty="0" smtClean="0">
                  <a:latin typeface="Times New Roman" pitchFamily="18" charset="0"/>
                  <a:ea typeface="华文新魏" pitchFamily="2" charset="-122"/>
                  <a:cs typeface="Times New Roman" pitchFamily="18" charset="0"/>
                </a:rPr>
                <a:t>背光调节实验；</a:t>
              </a:r>
              <a:endParaRPr lang="en-US" altLang="zh-CN" b="1" dirty="0">
                <a:solidFill>
                  <a:srgbClr val="000000"/>
                </a:solidFill>
                <a:latin typeface="Times New Roman" pitchFamily="18" charset="0"/>
                <a:ea typeface="华文新魏" pitchFamily="2" charset="-122"/>
                <a:cs typeface="Times New Roman" pitchFamily="18" charset="0"/>
              </a:endParaRPr>
            </a:p>
          </p:txBody>
        </p:sp>
        <p:sp>
          <p:nvSpPr>
            <p:cNvPr id="12" name="AutoShape 7"/>
            <p:cNvSpPr>
              <a:spLocks noChangeArrowheads="1"/>
            </p:cNvSpPr>
            <p:nvPr/>
          </p:nvSpPr>
          <p:spPr bwMode="gray">
            <a:xfrm>
              <a:off x="4449763" y="3633788"/>
              <a:ext cx="3779837" cy="500062"/>
            </a:xfrm>
            <a:prstGeom prst="roundRect">
              <a:avLst>
                <a:gd name="adj" fmla="val 50000"/>
              </a:avLst>
            </a:prstGeom>
            <a:gradFill rotWithShape="1">
              <a:gsLst>
                <a:gs pos="0">
                  <a:schemeClr val="accent1"/>
                </a:gs>
                <a:gs pos="100000">
                  <a:schemeClr val="accent1">
                    <a:gamma/>
                    <a:tint val="5882"/>
                    <a:invGamma/>
                  </a:schemeClr>
                </a:gs>
              </a:gsLst>
              <a:lin ang="0" scaled="1"/>
            </a:gradFill>
            <a:ln w="38100" algn="ctr">
              <a:solidFill>
                <a:srgbClr val="808080"/>
              </a:solidFill>
              <a:round/>
              <a:headEnd/>
              <a:tailEnd/>
            </a:ln>
            <a:effectLst/>
          </p:spPr>
          <p:txBody>
            <a:bodyPr wrap="none" anchor="ctr"/>
            <a:lstStyle/>
            <a:p>
              <a:pPr eaLnBrk="0" hangingPunct="0">
                <a:defRPr/>
              </a:pPr>
              <a:r>
                <a:rPr lang="zh-CN" altLang="zh-CN" dirty="0" smtClean="0"/>
                <a:t>（</a:t>
              </a:r>
              <a:r>
                <a:rPr lang="en-US" altLang="zh-CN" dirty="0" smtClean="0"/>
                <a:t>3</a:t>
              </a:r>
              <a:r>
                <a:rPr lang="zh-CN" altLang="zh-CN" dirty="0" smtClean="0"/>
                <a:t>）</a:t>
              </a:r>
              <a:r>
                <a:rPr lang="zh-CN" altLang="zh-CN" dirty="0" smtClean="0">
                  <a:latin typeface="华文新魏" pitchFamily="2" charset="-122"/>
                  <a:ea typeface="华文新魏" pitchFamily="2" charset="-122"/>
                </a:rPr>
                <a:t>数字时钟实验；</a:t>
              </a:r>
              <a:endParaRPr lang="en-US" altLang="zh-CN" b="1" dirty="0">
                <a:solidFill>
                  <a:srgbClr val="000000"/>
                </a:solidFill>
                <a:latin typeface="华文新魏" pitchFamily="2" charset="-122"/>
                <a:ea typeface="华文新魏" pitchFamily="2" charset="-122"/>
              </a:endParaRPr>
            </a:p>
          </p:txBody>
        </p:sp>
        <p:sp>
          <p:nvSpPr>
            <p:cNvPr id="13" name="AutoShape 8"/>
            <p:cNvSpPr>
              <a:spLocks noChangeArrowheads="1"/>
            </p:cNvSpPr>
            <p:nvPr/>
          </p:nvSpPr>
          <p:spPr bwMode="gray">
            <a:xfrm>
              <a:off x="4156389" y="4507833"/>
              <a:ext cx="3781425" cy="500062"/>
            </a:xfrm>
            <a:prstGeom prst="roundRect">
              <a:avLst>
                <a:gd name="adj" fmla="val 50000"/>
              </a:avLst>
            </a:prstGeom>
            <a:gradFill rotWithShape="1">
              <a:gsLst>
                <a:gs pos="0">
                  <a:srgbClr val="CBFEAE"/>
                </a:gs>
                <a:gs pos="100000">
                  <a:srgbClr val="FCFFFA"/>
                </a:gs>
              </a:gsLst>
              <a:lin ang="0" scaled="1"/>
            </a:gradFill>
            <a:ln w="38100" algn="ctr">
              <a:solidFill>
                <a:srgbClr val="808080"/>
              </a:solidFill>
              <a:round/>
              <a:headEnd/>
              <a:tailEnd/>
            </a:ln>
          </p:spPr>
          <p:txBody>
            <a:bodyPr wrap="none" anchor="ctr"/>
            <a:lstStyle/>
            <a:p>
              <a:pPr eaLnBrk="0" hangingPunct="0"/>
              <a:r>
                <a:rPr lang="zh-CN" altLang="zh-CN" dirty="0" smtClean="0"/>
                <a:t>（</a:t>
              </a:r>
              <a:r>
                <a:rPr lang="en-US" altLang="zh-CN" dirty="0" smtClean="0"/>
                <a:t>4</a:t>
              </a:r>
              <a:r>
                <a:rPr lang="zh-CN" altLang="zh-CN" dirty="0" smtClean="0"/>
                <a:t>）</a:t>
              </a:r>
              <a:r>
                <a:rPr lang="zh-CN" altLang="zh-CN" dirty="0" smtClean="0">
                  <a:latin typeface="华文新魏" pitchFamily="2" charset="-122"/>
                  <a:ea typeface="华文新魏" pitchFamily="2" charset="-122"/>
                </a:rPr>
                <a:t>模拟时钟实验；</a:t>
              </a:r>
              <a:endParaRPr lang="en-US" altLang="zh-CN" b="1" dirty="0">
                <a:solidFill>
                  <a:srgbClr val="000000"/>
                </a:solidFill>
                <a:latin typeface="华文新魏" pitchFamily="2" charset="-122"/>
                <a:ea typeface="华文新魏" pitchFamily="2" charset="-122"/>
              </a:endParaRPr>
            </a:p>
          </p:txBody>
        </p:sp>
        <p:sp>
          <p:nvSpPr>
            <p:cNvPr id="14" name="AutoShape 9"/>
            <p:cNvSpPr>
              <a:spLocks noChangeArrowheads="1"/>
            </p:cNvSpPr>
            <p:nvPr/>
          </p:nvSpPr>
          <p:spPr bwMode="gray">
            <a:xfrm>
              <a:off x="3620440" y="5314952"/>
              <a:ext cx="3781426" cy="500062"/>
            </a:xfrm>
            <a:prstGeom prst="roundRect">
              <a:avLst>
                <a:gd name="adj" fmla="val 50000"/>
              </a:avLst>
            </a:prstGeom>
            <a:gradFill rotWithShape="1">
              <a:gsLst>
                <a:gs pos="0">
                  <a:schemeClr val="accent1"/>
                </a:gs>
                <a:gs pos="100000">
                  <a:schemeClr val="accent1">
                    <a:gamma/>
                    <a:tint val="5882"/>
                    <a:invGamma/>
                  </a:schemeClr>
                </a:gs>
              </a:gsLst>
              <a:lin ang="0" scaled="1"/>
            </a:gradFill>
            <a:ln w="38100" algn="ctr">
              <a:solidFill>
                <a:srgbClr val="808080"/>
              </a:solidFill>
              <a:round/>
              <a:headEnd/>
              <a:tailEnd/>
            </a:ln>
            <a:effectLst/>
          </p:spPr>
          <p:txBody>
            <a:bodyPr wrap="none" anchor="ctr"/>
            <a:lstStyle/>
            <a:p>
              <a:pPr eaLnBrk="0" hangingPunct="0">
                <a:defRPr/>
              </a:pPr>
              <a:r>
                <a:rPr lang="zh-CN" altLang="zh-CN" dirty="0" smtClean="0"/>
                <a:t>（</a:t>
              </a:r>
              <a:r>
                <a:rPr lang="en-US" altLang="zh-CN" dirty="0" smtClean="0"/>
                <a:t>5</a:t>
              </a:r>
              <a:r>
                <a:rPr lang="zh-CN" altLang="zh-CN" dirty="0" smtClean="0"/>
                <a:t>）</a:t>
              </a:r>
              <a:r>
                <a:rPr lang="zh-CN" altLang="zh-CN" dirty="0" smtClean="0">
                  <a:latin typeface="华文新魏" pitchFamily="2" charset="-122"/>
                  <a:ea typeface="华文新魏" pitchFamily="2" charset="-122"/>
                </a:rPr>
                <a:t>时钟设置实验</a:t>
              </a:r>
              <a:r>
                <a:rPr lang="zh-CN" altLang="en-US" dirty="0" smtClean="0">
                  <a:latin typeface="华文新魏" pitchFamily="2" charset="-122"/>
                  <a:ea typeface="华文新魏" pitchFamily="2" charset="-122"/>
                </a:rPr>
                <a:t>；</a:t>
              </a:r>
              <a:endParaRPr lang="en-US" altLang="zh-CN" b="1" dirty="0">
                <a:solidFill>
                  <a:srgbClr val="000000"/>
                </a:solidFill>
                <a:latin typeface="华文新魏" pitchFamily="2" charset="-122"/>
                <a:ea typeface="华文新魏" pitchFamily="2" charset="-122"/>
              </a:endParaRPr>
            </a:p>
          </p:txBody>
        </p:sp>
        <p:sp>
          <p:nvSpPr>
            <p:cNvPr id="15" name="Text Box 10"/>
            <p:cNvSpPr txBox="1">
              <a:spLocks noChangeArrowheads="1"/>
            </p:cNvSpPr>
            <p:nvPr/>
          </p:nvSpPr>
          <p:spPr bwMode="gray">
            <a:xfrm>
              <a:off x="1550903" y="3267544"/>
              <a:ext cx="2815417" cy="1336792"/>
            </a:xfrm>
            <a:prstGeom prst="rect">
              <a:avLst/>
            </a:prstGeom>
            <a:noFill/>
            <a:ln w="9525" algn="ctr">
              <a:noFill/>
              <a:miter lim="800000"/>
              <a:headEnd/>
              <a:tailEnd/>
            </a:ln>
            <a:effectLst>
              <a:outerShdw dist="35921" dir="2700000" algn="ctr" rotWithShape="0">
                <a:srgbClr val="000000"/>
              </a:outerShdw>
            </a:effectLst>
          </p:spPr>
          <p:txBody>
            <a:bodyPr wrap="none">
              <a:spAutoFit/>
            </a:bodyPr>
            <a:lstStyle/>
            <a:p>
              <a:pPr eaLnBrk="0" hangingPunct="0">
                <a:defRPr/>
              </a:pPr>
              <a:r>
                <a:rPr lang="zh-CN" altLang="en-US" sz="2800" b="1" dirty="0" smtClean="0">
                  <a:solidFill>
                    <a:srgbClr val="FFFFFF"/>
                  </a:solidFill>
                  <a:effectLst>
                    <a:outerShdw blurRad="38100" dist="38100" dir="2700000" algn="tl">
                      <a:srgbClr val="C0C0C0"/>
                    </a:outerShdw>
                  </a:effectLst>
                  <a:ea typeface="宋体" pitchFamily="2" charset="-122"/>
                </a:rPr>
                <a:t>液晶显示及</a:t>
              </a:r>
              <a:endParaRPr lang="en-US" altLang="zh-CN" sz="2800" b="1" dirty="0" smtClean="0">
                <a:solidFill>
                  <a:srgbClr val="FFFFFF"/>
                </a:solidFill>
                <a:effectLst>
                  <a:outerShdw blurRad="38100" dist="38100" dir="2700000" algn="tl">
                    <a:srgbClr val="C0C0C0"/>
                  </a:outerShdw>
                </a:effectLst>
                <a:ea typeface="宋体" pitchFamily="2" charset="-122"/>
              </a:endParaRPr>
            </a:p>
            <a:p>
              <a:pPr algn="ctr" eaLnBrk="0" hangingPunct="0">
                <a:defRPr/>
              </a:pPr>
              <a:r>
                <a:rPr lang="zh-CN" altLang="en-US" sz="2800" b="1" dirty="0" smtClean="0">
                  <a:solidFill>
                    <a:srgbClr val="FFFFFF"/>
                  </a:solidFill>
                  <a:effectLst>
                    <a:outerShdw blurRad="38100" dist="38100" dir="2700000" algn="tl">
                      <a:srgbClr val="C0C0C0"/>
                    </a:outerShdw>
                  </a:effectLst>
                  <a:ea typeface="宋体" pitchFamily="2" charset="-122"/>
                </a:rPr>
                <a:t>时钟实验</a:t>
              </a:r>
              <a:endParaRPr lang="en-US" altLang="zh-CN" sz="2800" b="1" dirty="0">
                <a:solidFill>
                  <a:srgbClr val="FFFFFF"/>
                </a:solidFill>
                <a:effectLst>
                  <a:outerShdw blurRad="38100" dist="38100" dir="2700000" algn="tl">
                    <a:srgbClr val="C0C0C0"/>
                  </a:outerShdw>
                </a:effectLst>
                <a:ea typeface="宋体"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iterate type="lt">
                                    <p:tmPct val="5000"/>
                                  </p:iterate>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fltVal val="0"/>
                                          </p:val>
                                        </p:tav>
                                        <p:tav tm="100000">
                                          <p:val>
                                            <p:strVal val="#ppt_w"/>
                                          </p:val>
                                        </p:tav>
                                      </p:tavLst>
                                    </p:anim>
                                    <p:anim calcmode="lin" valueType="num">
                                      <p:cBhvr>
                                        <p:cTn id="8" dur="1000" fill="hold"/>
                                        <p:tgtEl>
                                          <p:spTgt spid="16"/>
                                        </p:tgtEl>
                                        <p:attrNameLst>
                                          <p:attrName>ppt_h</p:attrName>
                                        </p:attrNameLst>
                                      </p:cBhvr>
                                      <p:tavLst>
                                        <p:tav tm="0">
                                          <p:val>
                                            <p:fltVal val="0"/>
                                          </p:val>
                                        </p:tav>
                                        <p:tav tm="100000">
                                          <p:val>
                                            <p:strVal val="#ppt_h"/>
                                          </p:val>
                                        </p:tav>
                                      </p:tavLst>
                                    </p:anim>
                                    <p:anim calcmode="lin" valueType="num">
                                      <p:cBhvr>
                                        <p:cTn id="9" dur="1000" fill="hold"/>
                                        <p:tgtEl>
                                          <p:spTgt spid="16"/>
                                        </p:tgtEl>
                                        <p:attrNameLst>
                                          <p:attrName>style.rotation</p:attrName>
                                        </p:attrNameLst>
                                      </p:cBhvr>
                                      <p:tavLst>
                                        <p:tav tm="0">
                                          <p:val>
                                            <p:fltVal val="90"/>
                                          </p:val>
                                        </p:tav>
                                        <p:tav tm="100000">
                                          <p:val>
                                            <p:fltVal val="0"/>
                                          </p:val>
                                        </p:tav>
                                      </p:tavLst>
                                    </p:anim>
                                    <p:animEffect transition="in" filter="fade">
                                      <p:cBhvr>
                                        <p:cTn id="10" dur="1000"/>
                                        <p:tgtEl>
                                          <p:spTgt spid="16"/>
                                        </p:tgtEl>
                                      </p:cBhvr>
                                    </p:animEffect>
                                  </p:childTnLst>
                                </p:cTn>
                              </p:par>
                            </p:childTnLst>
                          </p:cTn>
                        </p:par>
                        <p:par>
                          <p:cTn id="11" fill="hold">
                            <p:stCondLst>
                              <p:cond delay="1000"/>
                            </p:stCondLst>
                            <p:childTnLst>
                              <p:par>
                                <p:cTn id="12" presetID="29" presetClass="entr" presetSubtype="0"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p:cTn id="14" dur="1000" fill="hold"/>
                                        <p:tgtEl>
                                          <p:spTgt spid="18"/>
                                        </p:tgtEl>
                                        <p:attrNameLst>
                                          <p:attrName>ppt_x</p:attrName>
                                        </p:attrNameLst>
                                      </p:cBhvr>
                                      <p:tavLst>
                                        <p:tav tm="0">
                                          <p:val>
                                            <p:strVal val="#ppt_x-.2"/>
                                          </p:val>
                                        </p:tav>
                                        <p:tav tm="100000">
                                          <p:val>
                                            <p:strVal val="#ppt_x"/>
                                          </p:val>
                                        </p:tav>
                                      </p:tavLst>
                                    </p:anim>
                                    <p:anim calcmode="lin" valueType="num">
                                      <p:cBhvr>
                                        <p:cTn id="15" dur="1000" fill="hold"/>
                                        <p:tgtEl>
                                          <p:spTgt spid="18"/>
                                        </p:tgtEl>
                                        <p:attrNameLst>
                                          <p:attrName>ppt_y</p:attrName>
                                        </p:attrNameLst>
                                      </p:cBhvr>
                                      <p:tavLst>
                                        <p:tav tm="0">
                                          <p:val>
                                            <p:strVal val="#ppt_y"/>
                                          </p:val>
                                        </p:tav>
                                        <p:tav tm="100000">
                                          <p:val>
                                            <p:strVal val="#ppt_y"/>
                                          </p:val>
                                        </p:tav>
                                      </p:tavLst>
                                    </p:anim>
                                    <p:animEffect transition="in" filter="wipe(right)" prLst="gradientSize: 0.1">
                                      <p:cBhvr>
                                        <p:cTn id="16"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457200" y="274638"/>
            <a:ext cx="8229600" cy="706090"/>
          </a:xfrm>
          <a:prstGeom prst="rect">
            <a:avLst/>
          </a:prstGeom>
        </p:spPr>
        <p:txBody>
          <a:bodyPr vert="horz" lIns="91440" tIns="45720" rIns="91440" bIns="45720" rtlCol="0" anchor="ctr">
            <a:normAutofit/>
          </a:bodyPr>
          <a:lstStyle/>
          <a:p>
            <a:pPr algn="ctr"/>
            <a:r>
              <a:rPr lang="zh-CN" altLang="zh-CN" sz="3600" b="1" dirty="0" smtClean="0">
                <a:solidFill>
                  <a:schemeClr val="bg1"/>
                </a:solidFill>
              </a:rPr>
              <a:t>实验原理</a:t>
            </a:r>
            <a:endParaRPr lang="zh-CN" altLang="zh-CN" sz="3600" b="1" dirty="0">
              <a:solidFill>
                <a:schemeClr val="bg1"/>
              </a:solidFill>
            </a:endParaRPr>
          </a:p>
        </p:txBody>
      </p:sp>
      <p:sp>
        <p:nvSpPr>
          <p:cNvPr id="4" name="TextBox 3"/>
          <p:cNvSpPr txBox="1"/>
          <p:nvPr/>
        </p:nvSpPr>
        <p:spPr>
          <a:xfrm>
            <a:off x="611560" y="1115452"/>
            <a:ext cx="2379177" cy="369332"/>
          </a:xfrm>
          <a:prstGeom prst="rect">
            <a:avLst/>
          </a:prstGeom>
          <a:noFill/>
        </p:spPr>
        <p:txBody>
          <a:bodyPr wrap="none" rtlCol="0">
            <a:spAutoFit/>
          </a:bodyPr>
          <a:lstStyle/>
          <a:p>
            <a:r>
              <a:rPr lang="zh-CN" altLang="zh-CN" dirty="0" smtClean="0"/>
              <a:t>（</a:t>
            </a:r>
            <a:r>
              <a:rPr lang="en-US" altLang="zh-CN" dirty="0" smtClean="0"/>
              <a:t>1</a:t>
            </a:r>
            <a:r>
              <a:rPr lang="zh-CN" altLang="zh-CN" dirty="0" smtClean="0"/>
              <a:t>）按键外部中断</a:t>
            </a:r>
            <a:r>
              <a:rPr lang="zh-CN" altLang="en-US" dirty="0" smtClean="0"/>
              <a:t>：</a:t>
            </a:r>
            <a:endParaRPr lang="zh-CN" altLang="zh-CN" dirty="0" smtClean="0"/>
          </a:p>
        </p:txBody>
      </p:sp>
      <p:sp>
        <p:nvSpPr>
          <p:cNvPr id="5" name="TextBox 4"/>
          <p:cNvSpPr txBox="1"/>
          <p:nvPr/>
        </p:nvSpPr>
        <p:spPr>
          <a:xfrm>
            <a:off x="395536" y="1499736"/>
            <a:ext cx="8390438" cy="810478"/>
          </a:xfrm>
          <a:prstGeom prst="rect">
            <a:avLst/>
          </a:prstGeom>
          <a:noFill/>
        </p:spPr>
        <p:txBody>
          <a:bodyPr wrap="none" rtlCol="0">
            <a:spAutoFit/>
          </a:bodyPr>
          <a:lstStyle/>
          <a:p>
            <a:pPr>
              <a:lnSpc>
                <a:spcPts val="2800"/>
              </a:lnSpc>
            </a:pPr>
            <a:r>
              <a:rPr lang="en-US" altLang="zh-CN" dirty="0" smtClean="0"/>
              <a:t>         </a:t>
            </a:r>
            <a:r>
              <a:rPr lang="zh-CN" altLang="zh-CN" dirty="0" smtClean="0"/>
              <a:t>在该实验中，按键</a:t>
            </a:r>
            <a:r>
              <a:rPr lang="en-US" altLang="zh-CN" dirty="0" smtClean="0"/>
              <a:t>S1</a:t>
            </a:r>
            <a:r>
              <a:rPr lang="zh-CN" altLang="zh-CN" dirty="0" smtClean="0"/>
              <a:t>和</a:t>
            </a:r>
            <a:r>
              <a:rPr lang="en-US" altLang="zh-CN" dirty="0" smtClean="0"/>
              <a:t>S2</a:t>
            </a:r>
            <a:r>
              <a:rPr lang="zh-CN" altLang="zh-CN" dirty="0" smtClean="0"/>
              <a:t>与单片机具有外部中断功能的</a:t>
            </a:r>
            <a:r>
              <a:rPr lang="en-US" altLang="zh-CN" dirty="0" smtClean="0"/>
              <a:t>P1.7</a:t>
            </a:r>
            <a:r>
              <a:rPr lang="zh-CN" altLang="zh-CN" dirty="0" smtClean="0"/>
              <a:t>和</a:t>
            </a:r>
            <a:r>
              <a:rPr lang="en-US" altLang="zh-CN" dirty="0" smtClean="0"/>
              <a:t>P2.2</a:t>
            </a:r>
            <a:r>
              <a:rPr lang="zh-CN" altLang="zh-CN" dirty="0" smtClean="0"/>
              <a:t>引脚相连，</a:t>
            </a:r>
            <a:endParaRPr lang="en-US" altLang="zh-CN" dirty="0" smtClean="0"/>
          </a:p>
          <a:p>
            <a:pPr algn="just">
              <a:lnSpc>
                <a:spcPts val="2800"/>
              </a:lnSpc>
            </a:pPr>
            <a:r>
              <a:rPr lang="zh-CN" altLang="zh-CN" dirty="0" smtClean="0"/>
              <a:t>在主函数初始化程序中利用以下函数进行按键的初始化和外部中断的使能。</a:t>
            </a:r>
            <a:endParaRPr lang="zh-CN" altLang="en-US" dirty="0"/>
          </a:p>
        </p:txBody>
      </p:sp>
      <p:sp>
        <p:nvSpPr>
          <p:cNvPr id="37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789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7892" name="Text Box 4"/>
          <p:cNvSpPr txBox="1">
            <a:spLocks noChangeArrowheads="1"/>
          </p:cNvSpPr>
          <p:nvPr/>
        </p:nvSpPr>
        <p:spPr bwMode="auto">
          <a:xfrm>
            <a:off x="251520" y="4437112"/>
            <a:ext cx="8496944" cy="1569660"/>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Buttons_interruptEnable</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uint16_t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buttonsMask</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BUTTON_PORT_IES &amp;= ~</a:t>
            </a:r>
            <a:r>
              <a:rPr kumimoji="0" lang="en-US" altLang="zh-CN" sz="1600"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buttonsMask</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a:t>
            </a:r>
            <a:r>
              <a:rPr kumimoji="0" lang="zh-CN" altLang="en-US" sz="16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上升沿触发中断</a:t>
            </a:r>
            <a:endParaRPr kumimoji="0" lang="zh-CN" altLang="en-US"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BUTTON_PORT_IFG &amp;= ~</a:t>
            </a:r>
            <a:r>
              <a:rPr kumimoji="0" lang="en-US" altLang="zh-CN" sz="1600"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buttonsMask</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a:t>
            </a:r>
            <a:r>
              <a:rPr kumimoji="0" lang="zh-CN" altLang="en-US" sz="16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清中断标志位</a:t>
            </a:r>
            <a:endParaRPr kumimoji="0" lang="zh-CN" altLang="en-US"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BUTTON_PORT_IE |= </a:t>
            </a:r>
            <a:r>
              <a:rPr kumimoji="0" lang="en-US" altLang="zh-CN" sz="1600"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buttonsMask</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a:t>
            </a:r>
            <a:r>
              <a:rPr kumimoji="0" lang="zh-CN" altLang="en-US" sz="16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使能中断</a:t>
            </a:r>
            <a:endParaRPr kumimoji="0" lang="zh-CN" altLang="en-US"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p:txBody>
      </p:sp>
      <p:sp>
        <p:nvSpPr>
          <p:cNvPr id="13312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33121" name="Text Box 1"/>
          <p:cNvSpPr txBox="1">
            <a:spLocks noChangeArrowheads="1"/>
          </p:cNvSpPr>
          <p:nvPr/>
        </p:nvSpPr>
        <p:spPr bwMode="auto">
          <a:xfrm>
            <a:off x="251520" y="2405206"/>
            <a:ext cx="8496944" cy="1815882"/>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Buttons_init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uint16_t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buttonsMask</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BUTTON_PORT_OUT |= </a:t>
            </a:r>
            <a:r>
              <a:rPr kumimoji="0" lang="en-US" altLang="zh-CN" sz="1600"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buttonsMask</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a:t>
            </a:r>
            <a:r>
              <a:rPr kumimoji="0" lang="zh-CN" altLang="en-US" sz="16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选择上拉电阻，使</a:t>
            </a:r>
            <a:r>
              <a:rPr kumimoji="0" lang="en-US" altLang="zh-CN" sz="16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P1.7</a:t>
            </a:r>
            <a:r>
              <a:rPr kumimoji="0" lang="zh-CN" altLang="en-US" sz="16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和</a:t>
            </a:r>
            <a:r>
              <a:rPr kumimoji="0" lang="en-US" altLang="zh-CN" sz="16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P2.2</a:t>
            </a:r>
            <a:r>
              <a:rPr kumimoji="0" lang="zh-CN" altLang="en-US" sz="16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引脚常态下为高电平，当按键按下时为低电平。</a:t>
            </a:r>
            <a:endParaRPr kumimoji="0" lang="zh-CN" altLang="en-US"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BUTTON_PORT_REN |= </a:t>
            </a:r>
            <a:r>
              <a:rPr kumimoji="0" lang="en-US" altLang="zh-CN" sz="1600"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buttonsMask</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a:t>
            </a:r>
            <a:r>
              <a:rPr kumimoji="0" lang="zh-CN" altLang="en-US" sz="16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上拉</a:t>
            </a:r>
            <a:r>
              <a:rPr kumimoji="0" lang="en-US" altLang="zh-CN" sz="16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a:t>
            </a:r>
            <a:r>
              <a:rPr kumimoji="0" lang="zh-CN" altLang="en-US" sz="16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下拉电阻使能</a:t>
            </a:r>
            <a:endParaRPr kumimoji="0" lang="zh-CN" altLang="en-US"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BUTTON_PORT_SEL &amp;= ~</a:t>
            </a:r>
            <a:r>
              <a:rPr kumimoji="0" lang="en-US" altLang="zh-CN" sz="1600"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buttonsMask</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6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a:t>
            </a:r>
            <a:r>
              <a:rPr kumimoji="0" lang="zh-CN" altLang="en-US" sz="16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选择功能为</a:t>
            </a:r>
            <a:r>
              <a:rPr kumimoji="0" lang="en-US" altLang="zh-CN" sz="16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GPIO</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33121"/>
                                        </p:tgtEl>
                                        <p:attrNameLst>
                                          <p:attrName>style.visibility</p:attrName>
                                        </p:attrNameLst>
                                      </p:cBhvr>
                                      <p:to>
                                        <p:strVal val="visible"/>
                                      </p:to>
                                    </p:set>
                                    <p:anim calcmode="lin" valueType="num">
                                      <p:cBhvr>
                                        <p:cTn id="7" dur="1000" fill="hold"/>
                                        <p:tgtEl>
                                          <p:spTgt spid="133121"/>
                                        </p:tgtEl>
                                        <p:attrNameLst>
                                          <p:attrName>ppt_x</p:attrName>
                                        </p:attrNameLst>
                                      </p:cBhvr>
                                      <p:tavLst>
                                        <p:tav tm="0">
                                          <p:val>
                                            <p:strVal val="#ppt_x-.2"/>
                                          </p:val>
                                        </p:tav>
                                        <p:tav tm="100000">
                                          <p:val>
                                            <p:strVal val="#ppt_x"/>
                                          </p:val>
                                        </p:tav>
                                      </p:tavLst>
                                    </p:anim>
                                    <p:anim calcmode="lin" valueType="num">
                                      <p:cBhvr>
                                        <p:cTn id="8" dur="1000" fill="hold"/>
                                        <p:tgtEl>
                                          <p:spTgt spid="133121"/>
                                        </p:tgtEl>
                                        <p:attrNameLst>
                                          <p:attrName>ppt_y</p:attrName>
                                        </p:attrNameLst>
                                      </p:cBhvr>
                                      <p:tavLst>
                                        <p:tav tm="0">
                                          <p:val>
                                            <p:strVal val="#ppt_y"/>
                                          </p:val>
                                        </p:tav>
                                        <p:tav tm="100000">
                                          <p:val>
                                            <p:strVal val="#ppt_y"/>
                                          </p:val>
                                        </p:tav>
                                      </p:tavLst>
                                    </p:anim>
                                    <p:animEffect transition="in" filter="wipe(right)" prLst="gradientSize: 0.1">
                                      <p:cBhvr>
                                        <p:cTn id="9" dur="1000"/>
                                        <p:tgtEl>
                                          <p:spTgt spid="133121"/>
                                        </p:tgtEl>
                                      </p:cBhvr>
                                    </p:animEffect>
                                  </p:childTnLst>
                                </p:cTn>
                              </p:par>
                            </p:childTnLst>
                          </p:cTn>
                        </p:par>
                        <p:par>
                          <p:cTn id="10" fill="hold">
                            <p:stCondLst>
                              <p:cond delay="1000"/>
                            </p:stCondLst>
                            <p:childTnLst>
                              <p:par>
                                <p:cTn id="11" presetID="29" presetClass="entr" presetSubtype="0" fill="hold" grpId="0" nodeType="afterEffect">
                                  <p:stCondLst>
                                    <p:cond delay="0"/>
                                  </p:stCondLst>
                                  <p:childTnLst>
                                    <p:set>
                                      <p:cBhvr>
                                        <p:cTn id="12" dur="1" fill="hold">
                                          <p:stCondLst>
                                            <p:cond delay="0"/>
                                          </p:stCondLst>
                                        </p:cTn>
                                        <p:tgtEl>
                                          <p:spTgt spid="37892"/>
                                        </p:tgtEl>
                                        <p:attrNameLst>
                                          <p:attrName>style.visibility</p:attrName>
                                        </p:attrNameLst>
                                      </p:cBhvr>
                                      <p:to>
                                        <p:strVal val="visible"/>
                                      </p:to>
                                    </p:set>
                                    <p:anim calcmode="lin" valueType="num">
                                      <p:cBhvr>
                                        <p:cTn id="13" dur="1000" fill="hold"/>
                                        <p:tgtEl>
                                          <p:spTgt spid="37892"/>
                                        </p:tgtEl>
                                        <p:attrNameLst>
                                          <p:attrName>ppt_x</p:attrName>
                                        </p:attrNameLst>
                                      </p:cBhvr>
                                      <p:tavLst>
                                        <p:tav tm="0">
                                          <p:val>
                                            <p:strVal val="#ppt_x-.2"/>
                                          </p:val>
                                        </p:tav>
                                        <p:tav tm="100000">
                                          <p:val>
                                            <p:strVal val="#ppt_x"/>
                                          </p:val>
                                        </p:tav>
                                      </p:tavLst>
                                    </p:anim>
                                    <p:anim calcmode="lin" valueType="num">
                                      <p:cBhvr>
                                        <p:cTn id="14" dur="1000" fill="hold"/>
                                        <p:tgtEl>
                                          <p:spTgt spid="37892"/>
                                        </p:tgtEl>
                                        <p:attrNameLst>
                                          <p:attrName>ppt_y</p:attrName>
                                        </p:attrNameLst>
                                      </p:cBhvr>
                                      <p:tavLst>
                                        <p:tav tm="0">
                                          <p:val>
                                            <p:strVal val="#ppt_y"/>
                                          </p:val>
                                        </p:tav>
                                        <p:tav tm="100000">
                                          <p:val>
                                            <p:strVal val="#ppt_y"/>
                                          </p:val>
                                        </p:tav>
                                      </p:tavLst>
                                    </p:anim>
                                    <p:animEffect transition="in" filter="wipe(right)" prLst="gradientSize: 0.1">
                                      <p:cBhvr>
                                        <p:cTn id="15" dur="1000"/>
                                        <p:tgtEl>
                                          <p:spTgt spid="378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animBg="1"/>
      <p:bldP spid="13312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457200" y="274638"/>
            <a:ext cx="8229600" cy="706090"/>
          </a:xfrm>
          <a:prstGeom prst="rect">
            <a:avLst/>
          </a:prstGeom>
        </p:spPr>
        <p:txBody>
          <a:bodyPr vert="horz" lIns="91440" tIns="45720" rIns="91440" bIns="45720" rtlCol="0" anchor="ctr">
            <a:normAutofit/>
          </a:bodyPr>
          <a:lstStyle/>
          <a:p>
            <a:pPr algn="ctr"/>
            <a:r>
              <a:rPr lang="zh-CN" altLang="zh-CN" sz="3600" b="1" dirty="0" smtClean="0">
                <a:solidFill>
                  <a:schemeClr val="bg1"/>
                </a:solidFill>
              </a:rPr>
              <a:t>实验原理</a:t>
            </a:r>
            <a:endParaRPr lang="zh-CN" altLang="zh-CN" sz="3600" b="1" dirty="0">
              <a:solidFill>
                <a:schemeClr val="bg1"/>
              </a:solidFill>
            </a:endParaRPr>
          </a:p>
        </p:txBody>
      </p:sp>
      <p:sp>
        <p:nvSpPr>
          <p:cNvPr id="4" name="TextBox 3"/>
          <p:cNvSpPr txBox="1"/>
          <p:nvPr/>
        </p:nvSpPr>
        <p:spPr>
          <a:xfrm>
            <a:off x="755576" y="1196752"/>
            <a:ext cx="2040943" cy="369332"/>
          </a:xfrm>
          <a:prstGeom prst="rect">
            <a:avLst/>
          </a:prstGeom>
          <a:noFill/>
        </p:spPr>
        <p:txBody>
          <a:bodyPr wrap="none" rtlCol="0">
            <a:spAutoFit/>
          </a:bodyPr>
          <a:lstStyle/>
          <a:p>
            <a:r>
              <a:rPr lang="zh-CN" altLang="zh-CN" dirty="0" smtClean="0"/>
              <a:t>（</a:t>
            </a:r>
            <a:r>
              <a:rPr lang="en-US" altLang="zh-CN" dirty="0" smtClean="0"/>
              <a:t>2</a:t>
            </a:r>
            <a:r>
              <a:rPr lang="zh-CN" altLang="zh-CN" dirty="0" smtClean="0"/>
              <a:t>）定时器</a:t>
            </a:r>
            <a:r>
              <a:rPr lang="en-US" altLang="zh-CN" dirty="0" smtClean="0"/>
              <a:t>TB0</a:t>
            </a:r>
            <a:r>
              <a:rPr lang="zh-CN" altLang="en-US" dirty="0" smtClean="0"/>
              <a:t>：</a:t>
            </a:r>
            <a:endParaRPr lang="zh-CN" altLang="zh-CN" dirty="0" smtClean="0"/>
          </a:p>
        </p:txBody>
      </p:sp>
      <p:sp>
        <p:nvSpPr>
          <p:cNvPr id="5" name="TextBox 4"/>
          <p:cNvSpPr txBox="1"/>
          <p:nvPr/>
        </p:nvSpPr>
        <p:spPr>
          <a:xfrm>
            <a:off x="539552" y="1647622"/>
            <a:ext cx="8208912" cy="1136208"/>
          </a:xfrm>
          <a:prstGeom prst="rect">
            <a:avLst/>
          </a:prstGeom>
          <a:noFill/>
        </p:spPr>
        <p:txBody>
          <a:bodyPr wrap="square" rtlCol="0">
            <a:spAutoFit/>
          </a:bodyPr>
          <a:lstStyle/>
          <a:p>
            <a:pPr algn="just">
              <a:lnSpc>
                <a:spcPts val="2800"/>
              </a:lnSpc>
            </a:pPr>
            <a:r>
              <a:rPr lang="en-US" altLang="zh-CN" dirty="0" smtClean="0"/>
              <a:t>          </a:t>
            </a:r>
            <a:r>
              <a:rPr lang="zh-CN" altLang="zh-CN" dirty="0" smtClean="0"/>
              <a:t>在本实验中利用</a:t>
            </a:r>
            <a:r>
              <a:rPr lang="en-US" altLang="zh-CN" dirty="0" smtClean="0"/>
              <a:t>TB0.4</a:t>
            </a:r>
            <a:r>
              <a:rPr lang="zh-CN" altLang="zh-CN" dirty="0" smtClean="0"/>
              <a:t>输出</a:t>
            </a:r>
            <a:r>
              <a:rPr lang="en-US" altLang="zh-CN" dirty="0" smtClean="0"/>
              <a:t>PWM</a:t>
            </a:r>
            <a:r>
              <a:rPr lang="zh-CN" altLang="zh-CN" dirty="0" smtClean="0"/>
              <a:t>信号，调节背光亮度。</a:t>
            </a:r>
            <a:r>
              <a:rPr lang="en-US" altLang="zh-CN" dirty="0" smtClean="0"/>
              <a:t>MSP430F5529Timer_B</a:t>
            </a:r>
            <a:r>
              <a:rPr lang="zh-CN" altLang="zh-CN" dirty="0" smtClean="0"/>
              <a:t>为</a:t>
            </a:r>
            <a:r>
              <a:rPr lang="en-US" altLang="zh-CN" dirty="0" smtClean="0"/>
              <a:t>16</a:t>
            </a:r>
            <a:r>
              <a:rPr lang="zh-CN" altLang="zh-CN" dirty="0" smtClean="0"/>
              <a:t>位定时计数器，具有捕获</a:t>
            </a:r>
            <a:r>
              <a:rPr lang="en-US" altLang="zh-CN" dirty="0" smtClean="0"/>
              <a:t>/</a:t>
            </a:r>
            <a:r>
              <a:rPr lang="zh-CN" altLang="zh-CN" dirty="0" smtClean="0"/>
              <a:t>比较、</a:t>
            </a:r>
            <a:r>
              <a:rPr lang="en-US" altLang="zh-CN" dirty="0" smtClean="0"/>
              <a:t>PWM</a:t>
            </a:r>
            <a:r>
              <a:rPr lang="zh-CN" altLang="zh-CN" dirty="0" smtClean="0"/>
              <a:t>输出、时间间隔定时等功能，同时具有丰富的中断能力，其具有以下</a:t>
            </a:r>
            <a:r>
              <a:rPr lang="zh-CN" altLang="en-US" dirty="0" smtClean="0"/>
              <a:t>特性</a:t>
            </a:r>
            <a:r>
              <a:rPr lang="zh-CN" altLang="zh-CN" dirty="0" smtClean="0"/>
              <a:t>：</a:t>
            </a:r>
            <a:endParaRPr lang="zh-CN" altLang="en-US" dirty="0"/>
          </a:p>
        </p:txBody>
      </p:sp>
      <p:sp>
        <p:nvSpPr>
          <p:cNvPr id="6" name="TextBox 5"/>
          <p:cNvSpPr txBox="1"/>
          <p:nvPr/>
        </p:nvSpPr>
        <p:spPr>
          <a:xfrm>
            <a:off x="1043608" y="2799750"/>
            <a:ext cx="6048451" cy="2213426"/>
          </a:xfrm>
          <a:prstGeom prst="rect">
            <a:avLst/>
          </a:prstGeom>
          <a:noFill/>
        </p:spPr>
        <p:txBody>
          <a:bodyPr wrap="none" rtlCol="0">
            <a:spAutoFit/>
          </a:bodyPr>
          <a:lstStyle/>
          <a:p>
            <a:pPr>
              <a:lnSpc>
                <a:spcPts val="2800"/>
              </a:lnSpc>
            </a:pPr>
            <a:r>
              <a:rPr lang="en-US" altLang="zh-CN" dirty="0" smtClean="0"/>
              <a:t>◆</a:t>
            </a:r>
            <a:r>
              <a:rPr lang="zh-CN" altLang="zh-CN" dirty="0" smtClean="0"/>
              <a:t>四种工作模式和四种计数长度的异步</a:t>
            </a:r>
            <a:r>
              <a:rPr lang="en-US" altLang="zh-CN" dirty="0" smtClean="0"/>
              <a:t>16</a:t>
            </a:r>
            <a:r>
              <a:rPr lang="zh-CN" altLang="zh-CN" dirty="0" smtClean="0"/>
              <a:t>位定时</a:t>
            </a:r>
            <a:r>
              <a:rPr lang="en-US" altLang="zh-CN" dirty="0" smtClean="0"/>
              <a:t>/</a:t>
            </a:r>
            <a:r>
              <a:rPr lang="zh-CN" altLang="zh-CN" dirty="0" smtClean="0"/>
              <a:t>计数器；</a:t>
            </a:r>
          </a:p>
          <a:p>
            <a:pPr>
              <a:lnSpc>
                <a:spcPts val="2800"/>
              </a:lnSpc>
            </a:pPr>
            <a:r>
              <a:rPr lang="en-US" altLang="zh-CN" dirty="0" smtClean="0"/>
              <a:t>◆</a:t>
            </a:r>
            <a:r>
              <a:rPr lang="zh-CN" altLang="zh-CN" dirty="0" smtClean="0"/>
              <a:t>可选择配置的时钟源；</a:t>
            </a:r>
          </a:p>
          <a:p>
            <a:pPr>
              <a:lnSpc>
                <a:spcPts val="2800"/>
              </a:lnSpc>
            </a:pPr>
            <a:r>
              <a:rPr lang="en-US" altLang="zh-CN" dirty="0" smtClean="0"/>
              <a:t>◆</a:t>
            </a:r>
            <a:r>
              <a:rPr lang="zh-CN" altLang="zh-CN" dirty="0" smtClean="0"/>
              <a:t>多达七个可配置的捕获</a:t>
            </a:r>
            <a:r>
              <a:rPr lang="en-US" altLang="zh-CN" dirty="0" smtClean="0"/>
              <a:t>/</a:t>
            </a:r>
            <a:r>
              <a:rPr lang="zh-CN" altLang="zh-CN" dirty="0" smtClean="0"/>
              <a:t>比较寄存器；</a:t>
            </a:r>
          </a:p>
          <a:p>
            <a:pPr>
              <a:lnSpc>
                <a:spcPts val="2800"/>
              </a:lnSpc>
            </a:pPr>
            <a:r>
              <a:rPr lang="en-US" altLang="zh-CN" dirty="0" smtClean="0"/>
              <a:t>◆</a:t>
            </a:r>
            <a:r>
              <a:rPr lang="zh-CN" altLang="zh-CN" dirty="0" smtClean="0"/>
              <a:t>可配置的</a:t>
            </a:r>
            <a:r>
              <a:rPr lang="en-US" altLang="zh-CN" dirty="0" smtClean="0"/>
              <a:t>PWM</a:t>
            </a:r>
            <a:r>
              <a:rPr lang="zh-CN" altLang="zh-CN" dirty="0" smtClean="0"/>
              <a:t>输出；</a:t>
            </a:r>
          </a:p>
          <a:p>
            <a:pPr>
              <a:lnSpc>
                <a:spcPts val="2800"/>
              </a:lnSpc>
            </a:pPr>
            <a:r>
              <a:rPr lang="en-US" altLang="zh-CN" dirty="0" smtClean="0"/>
              <a:t>◆</a:t>
            </a:r>
            <a:r>
              <a:rPr lang="zh-CN" altLang="zh-CN" dirty="0" smtClean="0"/>
              <a:t>同步双缓冲比较锁存器；</a:t>
            </a:r>
          </a:p>
          <a:p>
            <a:pPr>
              <a:lnSpc>
                <a:spcPts val="2800"/>
              </a:lnSpc>
            </a:pPr>
            <a:r>
              <a:rPr lang="en-US" altLang="zh-CN" dirty="0" smtClean="0"/>
              <a:t>◆</a:t>
            </a:r>
            <a:r>
              <a:rPr lang="zh-CN" altLang="zh-CN" dirty="0" smtClean="0"/>
              <a:t>对所有</a:t>
            </a:r>
            <a:r>
              <a:rPr lang="en-US" altLang="zh-CN" dirty="0" smtClean="0"/>
              <a:t>TB</a:t>
            </a:r>
            <a:r>
              <a:rPr lang="zh-CN" altLang="zh-CN" dirty="0" smtClean="0"/>
              <a:t>中断快速响应的中断向量寄存器。</a:t>
            </a:r>
            <a:endParaRPr lang="zh-CN" alt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457200" y="274638"/>
            <a:ext cx="8229600" cy="706090"/>
          </a:xfrm>
          <a:prstGeom prst="rect">
            <a:avLst/>
          </a:prstGeom>
        </p:spPr>
        <p:txBody>
          <a:bodyPr vert="horz" lIns="91440" tIns="45720" rIns="91440" bIns="45720" rtlCol="0" anchor="ctr">
            <a:normAutofit/>
          </a:bodyPr>
          <a:lstStyle/>
          <a:p>
            <a:pPr algn="ctr"/>
            <a:r>
              <a:rPr lang="zh-CN" altLang="zh-CN" sz="3600" b="1" dirty="0" smtClean="0">
                <a:solidFill>
                  <a:schemeClr val="bg1"/>
                </a:solidFill>
              </a:rPr>
              <a:t>实验原理</a:t>
            </a:r>
            <a:endParaRPr lang="zh-CN" altLang="zh-CN" sz="3600" b="1" dirty="0">
              <a:solidFill>
                <a:schemeClr val="bg1"/>
              </a:solidFill>
            </a:endParaRPr>
          </a:p>
        </p:txBody>
      </p:sp>
      <p:sp>
        <p:nvSpPr>
          <p:cNvPr id="4" name="TextBox 3"/>
          <p:cNvSpPr txBox="1"/>
          <p:nvPr/>
        </p:nvSpPr>
        <p:spPr>
          <a:xfrm>
            <a:off x="539552" y="1268760"/>
            <a:ext cx="7877478" cy="369332"/>
          </a:xfrm>
          <a:prstGeom prst="rect">
            <a:avLst/>
          </a:prstGeom>
          <a:noFill/>
        </p:spPr>
        <p:txBody>
          <a:bodyPr wrap="none" rtlCol="0">
            <a:spAutoFit/>
          </a:bodyPr>
          <a:lstStyle/>
          <a:p>
            <a:r>
              <a:rPr lang="zh-CN" altLang="zh-CN" dirty="0" smtClean="0"/>
              <a:t>在本实验中，利用</a:t>
            </a:r>
            <a:r>
              <a:rPr lang="en-US" altLang="zh-CN" dirty="0" smtClean="0"/>
              <a:t>TB0</a:t>
            </a:r>
            <a:r>
              <a:rPr lang="zh-CN" altLang="en-US" dirty="0" smtClean="0"/>
              <a:t>输出</a:t>
            </a:r>
            <a:r>
              <a:rPr lang="en-US" altLang="zh-CN" dirty="0" smtClean="0"/>
              <a:t>PWM</a:t>
            </a:r>
            <a:r>
              <a:rPr lang="zh-CN" altLang="en-US" dirty="0" smtClean="0"/>
              <a:t>波，调节背光亮度，</a:t>
            </a:r>
            <a:r>
              <a:rPr lang="zh-CN" altLang="zh-CN" dirty="0" smtClean="0"/>
              <a:t>以下</a:t>
            </a:r>
            <a:r>
              <a:rPr lang="zh-CN" altLang="en-US" dirty="0" smtClean="0"/>
              <a:t>为</a:t>
            </a:r>
            <a:r>
              <a:rPr lang="en-US" altLang="zh-CN" dirty="0" smtClean="0"/>
              <a:t>TB0</a:t>
            </a:r>
            <a:r>
              <a:rPr lang="zh-CN" altLang="zh-CN" dirty="0" smtClean="0"/>
              <a:t>初始化函数：</a:t>
            </a:r>
          </a:p>
        </p:txBody>
      </p:sp>
      <p:sp>
        <p:nvSpPr>
          <p:cNvPr id="389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8913" name="Text Box 1"/>
          <p:cNvSpPr txBox="1">
            <a:spLocks noChangeArrowheads="1"/>
          </p:cNvSpPr>
          <p:nvPr/>
        </p:nvSpPr>
        <p:spPr bwMode="auto">
          <a:xfrm>
            <a:off x="467544" y="1772816"/>
            <a:ext cx="8136904" cy="2554545"/>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Dogs102x6_backlightInit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CS_BACKLT_DIR |= BACKLT;      </a:t>
            </a:r>
            <a:r>
              <a:rPr lang="en-US" altLang="zh-CN" sz="1600" dirty="0" smtClean="0">
                <a:solidFill>
                  <a:srgbClr val="3F7F5F"/>
                </a:solidFill>
                <a:latin typeface="Courier New" pitchFamily="49" charset="0"/>
                <a:ea typeface="宋体" pitchFamily="2" charset="-122"/>
                <a:cs typeface="Courier New" pitchFamily="49" charset="0"/>
              </a:rPr>
              <a:t>//P7.6</a:t>
            </a:r>
            <a:r>
              <a:rPr lang="zh-CN" altLang="en-US" sz="1600" dirty="0" smtClean="0">
                <a:solidFill>
                  <a:srgbClr val="3F7F5F"/>
                </a:solidFill>
                <a:latin typeface="Courier New" pitchFamily="49" charset="0"/>
                <a:ea typeface="宋体" pitchFamily="2" charset="-122"/>
                <a:cs typeface="Courier New" pitchFamily="49" charset="0"/>
              </a:rPr>
              <a:t>设为输出</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CS_BACKLT_OUT |= BACKLT;      </a:t>
            </a:r>
            <a:r>
              <a:rPr lang="en-US" altLang="zh-CN" sz="1600" dirty="0" smtClean="0">
                <a:solidFill>
                  <a:srgbClr val="3F7F5F"/>
                </a:solidFill>
                <a:latin typeface="Courier New" pitchFamily="49" charset="0"/>
                <a:ea typeface="宋体" pitchFamily="2" charset="-122"/>
                <a:cs typeface="Courier New" pitchFamily="49" charset="0"/>
              </a:rPr>
              <a:t>//P7.6</a:t>
            </a:r>
            <a:r>
              <a:rPr lang="zh-CN" altLang="en-US" sz="1600" dirty="0" smtClean="0">
                <a:solidFill>
                  <a:srgbClr val="3F7F5F"/>
                </a:solidFill>
                <a:latin typeface="Courier New" pitchFamily="49" charset="0"/>
                <a:ea typeface="宋体" pitchFamily="2" charset="-122"/>
                <a:cs typeface="Courier New" pitchFamily="49" charset="0"/>
              </a:rPr>
              <a:t>输出拉高</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CS_BACKLT_SEL |= BACKLT;      </a:t>
            </a:r>
            <a:r>
              <a:rPr lang="en-US" altLang="zh-CN" sz="1600" dirty="0" smtClean="0">
                <a:solidFill>
                  <a:srgbClr val="3F7F5F"/>
                </a:solidFill>
                <a:latin typeface="Courier New" pitchFamily="49" charset="0"/>
                <a:ea typeface="宋体" pitchFamily="2" charset="-122"/>
                <a:cs typeface="Courier New" pitchFamily="49" charset="0"/>
              </a:rPr>
              <a:t>//P7.6</a:t>
            </a:r>
            <a:r>
              <a:rPr lang="zh-CN" altLang="en-US" sz="1600" dirty="0" smtClean="0">
                <a:solidFill>
                  <a:srgbClr val="3F7F5F"/>
                </a:solidFill>
                <a:latin typeface="Courier New" pitchFamily="49" charset="0"/>
                <a:ea typeface="宋体" pitchFamily="2" charset="-122"/>
                <a:cs typeface="Courier New" pitchFamily="49" charset="0"/>
              </a:rPr>
              <a:t>设为定时器功能</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TB0CCTL4 = OUTMOD_7;          </a:t>
            </a:r>
            <a:r>
              <a:rPr lang="en-US" altLang="zh-CN" sz="1600" dirty="0" smtClean="0">
                <a:solidFill>
                  <a:srgbClr val="3F7F5F"/>
                </a:solidFill>
                <a:latin typeface="Courier New" pitchFamily="49" charset="0"/>
                <a:ea typeface="宋体" pitchFamily="2" charset="-122"/>
                <a:cs typeface="Courier New" pitchFamily="49" charset="0"/>
              </a:rPr>
              <a:t>//PWM</a:t>
            </a:r>
            <a:r>
              <a:rPr lang="zh-CN" altLang="en-US" sz="1600" dirty="0" smtClean="0">
                <a:solidFill>
                  <a:srgbClr val="3F7F5F"/>
                </a:solidFill>
                <a:latin typeface="Courier New" pitchFamily="49" charset="0"/>
                <a:ea typeface="宋体" pitchFamily="2" charset="-122"/>
                <a:cs typeface="Courier New" pitchFamily="49" charset="0"/>
              </a:rPr>
              <a:t>复位</a:t>
            </a:r>
            <a:r>
              <a:rPr lang="en-US" altLang="zh-CN" sz="1600" dirty="0" smtClean="0">
                <a:solidFill>
                  <a:srgbClr val="3F7F5F"/>
                </a:solidFill>
                <a:latin typeface="Courier New" pitchFamily="49" charset="0"/>
                <a:ea typeface="宋体" pitchFamily="2" charset="-122"/>
                <a:cs typeface="Courier New" pitchFamily="49" charset="0"/>
              </a:rPr>
              <a:t>/</a:t>
            </a:r>
            <a:r>
              <a:rPr lang="zh-CN" altLang="en-US" sz="1600" dirty="0" smtClean="0">
                <a:solidFill>
                  <a:srgbClr val="3F7F5F"/>
                </a:solidFill>
                <a:latin typeface="Courier New" pitchFamily="49" charset="0"/>
                <a:ea typeface="宋体" pitchFamily="2" charset="-122"/>
                <a:cs typeface="Courier New" pitchFamily="49" charset="0"/>
              </a:rPr>
              <a:t>置位</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TB0CCR4 = TB0CCR0 &gt;&gt; 1;  </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TB0CCR0 = 50;                 </a:t>
            </a:r>
            <a:r>
              <a:rPr lang="en-US" altLang="zh-CN" sz="1600" dirty="0" smtClean="0">
                <a:solidFill>
                  <a:srgbClr val="3F7F5F"/>
                </a:solidFill>
                <a:latin typeface="Courier New" pitchFamily="49" charset="0"/>
                <a:ea typeface="宋体" pitchFamily="2" charset="-122"/>
                <a:cs typeface="Courier New" pitchFamily="49" charset="0"/>
              </a:rPr>
              <a:t>//PWM</a:t>
            </a:r>
            <a:r>
              <a:rPr lang="zh-CN" altLang="en-US" sz="1600" dirty="0" smtClean="0">
                <a:solidFill>
                  <a:srgbClr val="3F7F5F"/>
                </a:solidFill>
                <a:latin typeface="Courier New" pitchFamily="49" charset="0"/>
                <a:ea typeface="宋体" pitchFamily="2" charset="-122"/>
                <a:cs typeface="Courier New" pitchFamily="49" charset="0"/>
              </a:rPr>
              <a:t>周期</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TB0CTL = TBSSEL_1 + MC_1;     </a:t>
            </a:r>
            <a:r>
              <a:rPr lang="en-US" altLang="zh-CN" sz="1600" dirty="0" smtClean="0">
                <a:solidFill>
                  <a:srgbClr val="3F7F5F"/>
                </a:solidFill>
                <a:latin typeface="Courier New" pitchFamily="49" charset="0"/>
                <a:ea typeface="宋体" pitchFamily="2" charset="-122"/>
                <a:cs typeface="Courier New" pitchFamily="49" charset="0"/>
              </a:rPr>
              <a:t>//  ACLK</a:t>
            </a:r>
            <a:r>
              <a:rPr lang="zh-CN" altLang="en-US" sz="1600" dirty="0" smtClean="0">
                <a:solidFill>
                  <a:srgbClr val="3F7F5F"/>
                </a:solidFill>
                <a:latin typeface="Courier New" pitchFamily="49" charset="0"/>
                <a:ea typeface="宋体" pitchFamily="2" charset="-122"/>
                <a:cs typeface="Courier New" pitchFamily="49" charset="0"/>
              </a:rPr>
              <a:t>，增计数模式</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p:txBody>
      </p:sp>
      <p:sp>
        <p:nvSpPr>
          <p:cNvPr id="6" name="TextBox 5"/>
          <p:cNvSpPr txBox="1"/>
          <p:nvPr/>
        </p:nvSpPr>
        <p:spPr>
          <a:xfrm>
            <a:off x="539552" y="4418722"/>
            <a:ext cx="7992888" cy="810478"/>
          </a:xfrm>
          <a:prstGeom prst="rect">
            <a:avLst/>
          </a:prstGeom>
          <a:noFill/>
        </p:spPr>
        <p:txBody>
          <a:bodyPr wrap="square" rtlCol="0">
            <a:spAutoFit/>
          </a:bodyPr>
          <a:lstStyle/>
          <a:p>
            <a:pPr>
              <a:lnSpc>
                <a:spcPts val="2800"/>
              </a:lnSpc>
            </a:pPr>
            <a:r>
              <a:rPr lang="en-US" altLang="zh-CN" dirty="0" smtClean="0"/>
              <a:t>       </a:t>
            </a:r>
            <a:r>
              <a:rPr lang="zh-CN" altLang="zh-CN" dirty="0" smtClean="0"/>
              <a:t>由初始化函数可知，</a:t>
            </a:r>
            <a:r>
              <a:rPr lang="en-US" altLang="zh-CN" dirty="0" smtClean="0"/>
              <a:t>P7.6</a:t>
            </a:r>
            <a:r>
              <a:rPr lang="zh-CN" altLang="zh-CN" dirty="0" smtClean="0"/>
              <a:t>引脚作为定时器输出，</a:t>
            </a:r>
            <a:r>
              <a:rPr lang="en-US" altLang="zh-CN" dirty="0" smtClean="0"/>
              <a:t>TB0</a:t>
            </a:r>
            <a:r>
              <a:rPr lang="zh-CN" altLang="zh-CN" dirty="0" smtClean="0"/>
              <a:t>工作在增计数下输出模式</a:t>
            </a:r>
            <a:r>
              <a:rPr lang="en-US" altLang="zh-CN" dirty="0" smtClean="0"/>
              <a:t>7</a:t>
            </a:r>
            <a:r>
              <a:rPr lang="zh-CN" altLang="zh-CN" dirty="0" smtClean="0"/>
              <a:t>：</a:t>
            </a:r>
            <a:r>
              <a:rPr lang="en-US" altLang="zh-CN" dirty="0" smtClean="0"/>
              <a:t>PWM</a:t>
            </a:r>
            <a:r>
              <a:rPr lang="zh-CN" altLang="zh-CN" dirty="0" smtClean="0"/>
              <a:t>复位</a:t>
            </a:r>
            <a:r>
              <a:rPr lang="en-US" altLang="zh-CN" dirty="0" smtClean="0"/>
              <a:t>/</a:t>
            </a:r>
            <a:r>
              <a:rPr lang="zh-CN" altLang="zh-CN" dirty="0" smtClean="0"/>
              <a:t>置位，</a:t>
            </a:r>
            <a:r>
              <a:rPr lang="en-US" altLang="zh-CN" dirty="0" smtClean="0"/>
              <a:t>PWM</a:t>
            </a:r>
            <a:r>
              <a:rPr lang="zh-CN" altLang="zh-CN" dirty="0" smtClean="0"/>
              <a:t>的周期为</a:t>
            </a:r>
            <a:r>
              <a:rPr lang="en-US" altLang="zh-CN" dirty="0" smtClean="0"/>
              <a:t>50</a:t>
            </a:r>
            <a:r>
              <a:rPr lang="zh-CN" altLang="zh-CN" dirty="0" smtClean="0"/>
              <a:t>个</a:t>
            </a:r>
            <a:r>
              <a:rPr lang="en-US" altLang="zh-CN" dirty="0" smtClean="0"/>
              <a:t>ACLK</a:t>
            </a:r>
            <a:r>
              <a:rPr lang="zh-CN" altLang="zh-CN" dirty="0" smtClean="0"/>
              <a:t>周期时间。</a:t>
            </a:r>
            <a:r>
              <a:rPr lang="en-US" altLang="zh-CN" dirty="0" smtClean="0"/>
              <a:t> </a:t>
            </a:r>
            <a:endParaRPr lang="zh-CN" alt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457200" y="274638"/>
            <a:ext cx="8229600" cy="706090"/>
          </a:xfrm>
          <a:prstGeom prst="rect">
            <a:avLst/>
          </a:prstGeom>
        </p:spPr>
        <p:txBody>
          <a:bodyPr vert="horz" lIns="91440" tIns="45720" rIns="91440" bIns="45720" rtlCol="0" anchor="ctr">
            <a:normAutofit/>
          </a:bodyPr>
          <a:lstStyle/>
          <a:p>
            <a:pPr algn="ctr"/>
            <a:r>
              <a:rPr lang="zh-CN" altLang="zh-CN" sz="3600" b="1" dirty="0" smtClean="0">
                <a:solidFill>
                  <a:schemeClr val="bg1"/>
                </a:solidFill>
              </a:rPr>
              <a:t>实验原理</a:t>
            </a:r>
            <a:endParaRPr lang="zh-CN" altLang="zh-CN" sz="3600" b="1" dirty="0">
              <a:solidFill>
                <a:schemeClr val="bg1"/>
              </a:solidFill>
            </a:endParaRPr>
          </a:p>
        </p:txBody>
      </p:sp>
      <p:grpSp>
        <p:nvGrpSpPr>
          <p:cNvPr id="7" name="组合 6"/>
          <p:cNvGrpSpPr/>
          <p:nvPr/>
        </p:nvGrpSpPr>
        <p:grpSpPr>
          <a:xfrm>
            <a:off x="1907704" y="2288847"/>
            <a:ext cx="5544616" cy="4452521"/>
            <a:chOff x="1907704" y="2288847"/>
            <a:chExt cx="5544616" cy="4452521"/>
          </a:xfrm>
        </p:grpSpPr>
        <p:pic>
          <p:nvPicPr>
            <p:cNvPr id="4" name="图片 3"/>
            <p:cNvPicPr/>
            <p:nvPr/>
          </p:nvPicPr>
          <p:blipFill>
            <a:blip r:embed="rId2" cstate="print"/>
            <a:srcRect/>
            <a:stretch>
              <a:fillRect/>
            </a:stretch>
          </p:blipFill>
          <p:spPr bwMode="auto">
            <a:xfrm>
              <a:off x="1907704" y="2288847"/>
              <a:ext cx="4714875" cy="4452521"/>
            </a:xfrm>
            <a:prstGeom prst="rect">
              <a:avLst/>
            </a:prstGeom>
            <a:noFill/>
            <a:ln w="9525">
              <a:noFill/>
              <a:miter lim="800000"/>
              <a:headEnd/>
              <a:tailEnd/>
            </a:ln>
          </p:spPr>
        </p:pic>
        <p:sp>
          <p:nvSpPr>
            <p:cNvPr id="131074" name="AutoShape 2"/>
            <p:cNvSpPr>
              <a:spLocks noChangeArrowheads="1"/>
            </p:cNvSpPr>
            <p:nvPr/>
          </p:nvSpPr>
          <p:spPr bwMode="auto">
            <a:xfrm>
              <a:off x="5796136" y="5301208"/>
              <a:ext cx="1656184" cy="619125"/>
            </a:xfrm>
            <a:prstGeom prst="wedgeRoundRectCallout">
              <a:avLst>
                <a:gd name="adj1" fmla="val -62324"/>
                <a:gd name="adj2" fmla="val 82306"/>
                <a:gd name="adj3" fmla="val 16667"/>
              </a:avLst>
            </a:prstGeom>
            <a:solidFill>
              <a:schemeClr val="accent2">
                <a:lumMod val="60000"/>
                <a:lumOff val="40000"/>
              </a:schemeClr>
            </a:solidFill>
            <a:ln>
              <a:solidFill>
                <a:srgbClr val="FFC000"/>
              </a:solidFill>
              <a:headEnd/>
              <a:tailEn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宋体" pitchFamily="2" charset="-122"/>
                  <a:ea typeface="宋体" pitchFamily="2" charset="-122"/>
                </a:rPr>
                <a:t>输出模式</a:t>
              </a:r>
              <a:r>
                <a:rPr kumimoji="0" lang="en-US" altLang="zh-CN" sz="1400" b="0" i="0" u="none" strike="noStrike" cap="none" normalizeH="0" baseline="0" dirty="0" smtClean="0">
                  <a:ln>
                    <a:noFill/>
                  </a:ln>
                  <a:solidFill>
                    <a:schemeClr val="tx1"/>
                  </a:solidFill>
                  <a:effectLst/>
                  <a:latin typeface="宋体" pitchFamily="2" charset="-122"/>
                  <a:ea typeface="宋体" pitchFamily="2" charset="-122"/>
                </a:rPr>
                <a:t>7</a:t>
              </a:r>
              <a:r>
                <a:rPr kumimoji="0" lang="zh-CN" altLang="en-US" sz="1400" b="0" i="0" u="none" strike="noStrike" cap="none" normalizeH="0" baseline="0" dirty="0" smtClean="0">
                  <a:ln>
                    <a:noFill/>
                  </a:ln>
                  <a:solidFill>
                    <a:schemeClr val="tx1"/>
                  </a:solidFill>
                  <a:effectLst/>
                  <a:latin typeface="宋体" pitchFamily="2" charset="-122"/>
                  <a:ea typeface="宋体" pitchFamily="2" charset="-122"/>
                </a:rPr>
                <a:t>：</a:t>
              </a:r>
              <a:r>
                <a:rPr kumimoji="0" lang="en-US" altLang="zh-CN" sz="1400" b="0" i="0" u="none" strike="noStrike" cap="none" normalizeH="0" baseline="0" dirty="0" smtClean="0">
                  <a:ln>
                    <a:noFill/>
                  </a:ln>
                  <a:solidFill>
                    <a:schemeClr val="tx1"/>
                  </a:solidFill>
                  <a:effectLst/>
                  <a:latin typeface="宋体" pitchFamily="2" charset="-122"/>
                  <a:ea typeface="宋体" pitchFamily="2" charset="-122"/>
                </a:rPr>
                <a:t>PWM</a:t>
              </a:r>
              <a:r>
                <a:rPr kumimoji="0" lang="zh-CN" altLang="en-US" sz="1400" b="0" i="0" u="none" strike="noStrike" cap="none" normalizeH="0" baseline="0" dirty="0" smtClean="0">
                  <a:ln>
                    <a:noFill/>
                  </a:ln>
                  <a:solidFill>
                    <a:schemeClr val="tx1"/>
                  </a:solidFill>
                  <a:effectLst/>
                  <a:latin typeface="宋体" pitchFamily="2" charset="-122"/>
                  <a:ea typeface="宋体" pitchFamily="2" charset="-122"/>
                </a:rPr>
                <a:t>复位</a:t>
              </a:r>
              <a:r>
                <a:rPr kumimoji="0" lang="en-US" altLang="zh-CN" sz="1400" b="0" i="0" u="none" strike="noStrike" cap="none" normalizeH="0" baseline="0" dirty="0" smtClean="0">
                  <a:ln>
                    <a:noFill/>
                  </a:ln>
                  <a:solidFill>
                    <a:schemeClr val="tx1"/>
                  </a:solidFill>
                  <a:effectLst/>
                  <a:latin typeface="宋体" pitchFamily="2" charset="-122"/>
                  <a:ea typeface="宋体" pitchFamily="2" charset="-122"/>
                </a:rPr>
                <a:t>/</a:t>
              </a:r>
              <a:r>
                <a:rPr kumimoji="0" lang="zh-CN" altLang="en-US" sz="1400" b="0" i="0" u="none" strike="noStrike" cap="none" normalizeH="0" baseline="0" dirty="0" smtClean="0">
                  <a:ln>
                    <a:noFill/>
                  </a:ln>
                  <a:solidFill>
                    <a:schemeClr val="tx1"/>
                  </a:solidFill>
                  <a:effectLst/>
                  <a:latin typeface="宋体" pitchFamily="2" charset="-122"/>
                  <a:ea typeface="宋体" pitchFamily="2" charset="-122"/>
                </a:rPr>
                <a:t>置位</a:t>
              </a:r>
              <a:endParaRPr kumimoji="0" lang="zh-CN" sz="1400" b="0" i="0" u="none" strike="noStrike" cap="none" normalizeH="0" baseline="0" dirty="0" smtClean="0">
                <a:ln>
                  <a:noFill/>
                </a:ln>
                <a:solidFill>
                  <a:schemeClr val="tx1"/>
                </a:solidFill>
                <a:effectLst/>
                <a:latin typeface="Arial" pitchFamily="34" charset="0"/>
                <a:ea typeface="宋体" pitchFamily="2" charset="-122"/>
              </a:endParaRPr>
            </a:p>
          </p:txBody>
        </p:sp>
      </p:grpSp>
      <p:sp>
        <p:nvSpPr>
          <p:cNvPr id="6" name="TextBox 5"/>
          <p:cNvSpPr txBox="1"/>
          <p:nvPr/>
        </p:nvSpPr>
        <p:spPr>
          <a:xfrm>
            <a:off x="755576" y="1068656"/>
            <a:ext cx="7416824" cy="1136208"/>
          </a:xfrm>
          <a:prstGeom prst="rect">
            <a:avLst/>
          </a:prstGeom>
          <a:noFill/>
        </p:spPr>
        <p:txBody>
          <a:bodyPr wrap="square" rtlCol="0">
            <a:spAutoFit/>
          </a:bodyPr>
          <a:lstStyle/>
          <a:p>
            <a:pPr algn="just">
              <a:lnSpc>
                <a:spcPts val="2800"/>
              </a:lnSpc>
            </a:pPr>
            <a:r>
              <a:rPr lang="en-US" altLang="zh-CN" dirty="0" smtClean="0"/>
              <a:t>        </a:t>
            </a:r>
            <a:r>
              <a:rPr lang="zh-CN" altLang="zh-CN" dirty="0" smtClean="0"/>
              <a:t>由</a:t>
            </a:r>
            <a:r>
              <a:rPr lang="zh-CN" altLang="en-US" dirty="0" smtClean="0"/>
              <a:t>下图</a:t>
            </a:r>
            <a:r>
              <a:rPr lang="zh-CN" altLang="zh-CN" dirty="0" smtClean="0"/>
              <a:t>可知，在定时器输出模式</a:t>
            </a:r>
            <a:r>
              <a:rPr lang="en-US" altLang="zh-CN" dirty="0" smtClean="0"/>
              <a:t>7</a:t>
            </a:r>
            <a:r>
              <a:rPr lang="zh-CN" altLang="zh-CN" dirty="0" smtClean="0"/>
              <a:t>下，输出</a:t>
            </a:r>
            <a:r>
              <a:rPr lang="en-US" altLang="zh-CN" dirty="0" smtClean="0"/>
              <a:t>PWM</a:t>
            </a:r>
            <a:r>
              <a:rPr lang="zh-CN" altLang="zh-CN" dirty="0" smtClean="0"/>
              <a:t>的占空比为：</a:t>
            </a:r>
            <a:r>
              <a:rPr lang="en-US" altLang="zh-CN" dirty="0" smtClean="0"/>
              <a:t>TB0CCR4/TBOCCR0</a:t>
            </a:r>
            <a:r>
              <a:rPr lang="zh-CN" altLang="zh-CN" dirty="0" smtClean="0"/>
              <a:t>。因此，在实验中，只需调节</a:t>
            </a:r>
            <a:r>
              <a:rPr lang="en-US" altLang="zh-CN" dirty="0" smtClean="0"/>
              <a:t>TB0CCR4</a:t>
            </a:r>
            <a:r>
              <a:rPr lang="zh-CN" altLang="zh-CN" dirty="0" smtClean="0"/>
              <a:t>的数值就可调节</a:t>
            </a:r>
            <a:r>
              <a:rPr lang="en-US" altLang="zh-CN" dirty="0" smtClean="0"/>
              <a:t>PWM</a:t>
            </a:r>
            <a:r>
              <a:rPr lang="zh-CN" altLang="zh-CN" dirty="0" smtClean="0"/>
              <a:t>输出的占空比，进而调节</a:t>
            </a:r>
            <a:r>
              <a:rPr lang="en-US" altLang="zh-CN" dirty="0" smtClean="0"/>
              <a:t>LCD</a:t>
            </a:r>
            <a:r>
              <a:rPr lang="zh-CN" altLang="zh-CN" dirty="0" smtClean="0"/>
              <a:t>背光的亮度。</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amond(in)">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457200" y="274638"/>
            <a:ext cx="8229600" cy="706090"/>
          </a:xfrm>
          <a:prstGeom prst="rect">
            <a:avLst/>
          </a:prstGeom>
        </p:spPr>
        <p:txBody>
          <a:bodyPr vert="horz" lIns="91440" tIns="45720" rIns="91440" bIns="45720"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3600" b="0" i="0" u="none" strike="noStrike" kern="0" cap="none" spc="0" normalizeH="0" baseline="0" noProof="0" dirty="0" smtClean="0">
                <a:ln>
                  <a:noFill/>
                </a:ln>
                <a:solidFill>
                  <a:schemeClr val="bg1"/>
                </a:solidFill>
                <a:effectLst/>
                <a:uLnTx/>
                <a:uFillTx/>
              </a:rPr>
              <a:t>目录</a:t>
            </a:r>
            <a:r>
              <a:rPr lang="en-US" altLang="zh-CN" sz="3600" kern="0" dirty="0" smtClean="0">
                <a:solidFill>
                  <a:schemeClr val="bg1"/>
                </a:solidFill>
              </a:rPr>
              <a:t>2</a:t>
            </a:r>
            <a:endParaRPr kumimoji="0" lang="zh-CN" altLang="en-US" sz="3600" b="0" i="0" u="none" strike="noStrike" kern="0" cap="none" spc="0" normalizeH="0" baseline="0" noProof="0" dirty="0">
              <a:ln>
                <a:noFill/>
              </a:ln>
              <a:solidFill>
                <a:schemeClr val="bg1"/>
              </a:solidFill>
              <a:effectLst/>
              <a:uLnTx/>
              <a:uFillTx/>
            </a:endParaRPr>
          </a:p>
        </p:txBody>
      </p:sp>
      <p:grpSp>
        <p:nvGrpSpPr>
          <p:cNvPr id="4" name="组合 3"/>
          <p:cNvGrpSpPr/>
          <p:nvPr/>
        </p:nvGrpSpPr>
        <p:grpSpPr>
          <a:xfrm>
            <a:off x="1619673" y="5321647"/>
            <a:ext cx="5979367" cy="555625"/>
            <a:chOff x="1544961" y="4343400"/>
            <a:chExt cx="5979367" cy="555625"/>
          </a:xfrm>
        </p:grpSpPr>
        <p:sp>
          <p:nvSpPr>
            <p:cNvPr id="5" name="Line 229"/>
            <p:cNvSpPr>
              <a:spLocks noChangeShapeType="1"/>
            </p:cNvSpPr>
            <p:nvPr/>
          </p:nvSpPr>
          <p:spPr bwMode="gray">
            <a:xfrm flipV="1">
              <a:off x="1849760" y="4869160"/>
              <a:ext cx="5674568" cy="29865"/>
            </a:xfrm>
            <a:prstGeom prst="line">
              <a:avLst/>
            </a:prstGeom>
            <a:noFill/>
            <a:ln w="25400">
              <a:solidFill>
                <a:srgbClr val="969696"/>
              </a:solidFill>
              <a:prstDash val="sysDot"/>
              <a:round/>
              <a:headEnd/>
              <a:tailEnd type="oval" w="med" len="med"/>
            </a:ln>
          </p:spPr>
          <p:txBody>
            <a:bodyPr wrap="none" anchor="ctr"/>
            <a:lstStyle/>
            <a:p>
              <a:endParaRPr lang="zh-CN" altLang="en-US"/>
            </a:p>
          </p:txBody>
        </p:sp>
        <p:sp>
          <p:nvSpPr>
            <p:cNvPr id="6" name="Rectangle 230"/>
            <p:cNvSpPr>
              <a:spLocks noChangeArrowheads="1"/>
            </p:cNvSpPr>
            <p:nvPr/>
          </p:nvSpPr>
          <p:spPr bwMode="gray">
            <a:xfrm rot="3419336">
              <a:off x="1565598" y="4322763"/>
              <a:ext cx="479425" cy="520700"/>
            </a:xfrm>
            <a:prstGeom prst="rect">
              <a:avLst/>
            </a:prstGeom>
            <a:gradFill rotWithShape="1">
              <a:gsLst>
                <a:gs pos="0">
                  <a:srgbClr val="FF7C80"/>
                </a:gs>
                <a:gs pos="100000">
                  <a:srgbClr val="76393B"/>
                </a:gs>
              </a:gsLst>
              <a:lin ang="5400000" scaled="1"/>
            </a:gra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FF7C80"/>
              </a:extrusionClr>
            </a:sp3d>
          </p:spPr>
          <p:txBody>
            <a:bodyPr rot="10800000" vert="eaVert" wrap="none" anchor="ctr">
              <a:flatTx/>
            </a:bodyPr>
            <a:lstStyle/>
            <a:p>
              <a:endParaRPr lang="zh-CN" altLang="en-US"/>
            </a:p>
          </p:txBody>
        </p:sp>
        <p:sp>
          <p:nvSpPr>
            <p:cNvPr id="7" name="Text Box 231">
              <a:hlinkClick r:id="rId2" action="ppaction://hlinksldjump"/>
            </p:cNvPr>
            <p:cNvSpPr txBox="1">
              <a:spLocks noChangeArrowheads="1"/>
            </p:cNvSpPr>
            <p:nvPr/>
          </p:nvSpPr>
          <p:spPr bwMode="gray">
            <a:xfrm>
              <a:off x="2267744" y="4410075"/>
              <a:ext cx="5256584" cy="461665"/>
            </a:xfrm>
            <a:prstGeom prst="rect">
              <a:avLst/>
            </a:prstGeom>
            <a:noFill/>
            <a:ln w="9525" algn="ctr">
              <a:noFill/>
              <a:miter lim="800000"/>
              <a:headEnd/>
              <a:tailEnd/>
            </a:ln>
          </p:spPr>
          <p:txBody>
            <a:bodyPr wrap="square">
              <a:spAutoFit/>
            </a:bodyPr>
            <a:lstStyle/>
            <a:p>
              <a:pPr algn="ctr" eaLnBrk="0" hangingPunct="0"/>
              <a:r>
                <a:rPr lang="zh-CN" altLang="en-US" sz="2400" b="1" dirty="0" smtClean="0">
                  <a:solidFill>
                    <a:srgbClr val="FF7C80"/>
                  </a:solidFill>
                </a:rPr>
                <a:t>  时钟设置实验</a:t>
              </a:r>
              <a:endParaRPr lang="en-US" altLang="zh-CN" sz="2400" b="1" dirty="0">
                <a:solidFill>
                  <a:srgbClr val="FF7C80"/>
                </a:solidFill>
              </a:endParaRPr>
            </a:p>
          </p:txBody>
        </p:sp>
        <p:sp>
          <p:nvSpPr>
            <p:cNvPr id="8" name="Text Box 232"/>
            <p:cNvSpPr txBox="1">
              <a:spLocks noChangeArrowheads="1"/>
            </p:cNvSpPr>
            <p:nvPr/>
          </p:nvSpPr>
          <p:spPr bwMode="gray">
            <a:xfrm>
              <a:off x="1549548" y="4365625"/>
              <a:ext cx="495650" cy="461665"/>
            </a:xfrm>
            <a:prstGeom prst="rect">
              <a:avLst/>
            </a:prstGeom>
            <a:noFill/>
            <a:ln w="9525" algn="ctr">
              <a:noFill/>
              <a:miter lim="800000"/>
              <a:headEnd/>
              <a:tailEnd/>
            </a:ln>
          </p:spPr>
          <p:txBody>
            <a:bodyPr wrap="none">
              <a:spAutoFit/>
            </a:bodyPr>
            <a:lstStyle/>
            <a:p>
              <a:pPr algn="ctr" eaLnBrk="0" hangingPunct="0"/>
              <a:r>
                <a:rPr lang="en-US" altLang="zh-CN" sz="2400" b="1" dirty="0" smtClean="0">
                  <a:solidFill>
                    <a:srgbClr val="FFFFFF"/>
                  </a:solidFill>
                </a:rPr>
                <a:t>10</a:t>
              </a:r>
              <a:endParaRPr lang="en-US" altLang="zh-CN" sz="2400" b="1" dirty="0">
                <a:solidFill>
                  <a:srgbClr val="FFFFFF"/>
                </a:solidFill>
              </a:endParaRPr>
            </a:p>
          </p:txBody>
        </p:sp>
      </p:grpSp>
      <p:grpSp>
        <p:nvGrpSpPr>
          <p:cNvPr id="9" name="组合 8"/>
          <p:cNvGrpSpPr/>
          <p:nvPr/>
        </p:nvGrpSpPr>
        <p:grpSpPr>
          <a:xfrm>
            <a:off x="1619672" y="2413248"/>
            <a:ext cx="5979368" cy="583704"/>
            <a:chOff x="1544960" y="1981200"/>
            <a:chExt cx="5979368" cy="583704"/>
          </a:xfrm>
        </p:grpSpPr>
        <p:sp>
          <p:nvSpPr>
            <p:cNvPr id="10" name="Line 239"/>
            <p:cNvSpPr>
              <a:spLocks noChangeShapeType="1"/>
            </p:cNvSpPr>
            <p:nvPr/>
          </p:nvSpPr>
          <p:spPr bwMode="gray">
            <a:xfrm>
              <a:off x="1849760" y="2536824"/>
              <a:ext cx="5674568" cy="28080"/>
            </a:xfrm>
            <a:prstGeom prst="line">
              <a:avLst/>
            </a:prstGeom>
            <a:noFill/>
            <a:ln w="25400">
              <a:solidFill>
                <a:srgbClr val="969696"/>
              </a:solidFill>
              <a:prstDash val="sysDot"/>
              <a:round/>
              <a:headEnd/>
              <a:tailEnd type="oval" w="med" len="med"/>
            </a:ln>
          </p:spPr>
          <p:txBody>
            <a:bodyPr wrap="none" anchor="ctr"/>
            <a:lstStyle/>
            <a:p>
              <a:endParaRPr lang="zh-CN" altLang="en-US"/>
            </a:p>
          </p:txBody>
        </p:sp>
        <p:sp>
          <p:nvSpPr>
            <p:cNvPr id="11" name="Rectangle 240"/>
            <p:cNvSpPr>
              <a:spLocks noChangeArrowheads="1"/>
            </p:cNvSpPr>
            <p:nvPr/>
          </p:nvSpPr>
          <p:spPr bwMode="gray">
            <a:xfrm rot="3419336">
              <a:off x="1565597" y="1960563"/>
              <a:ext cx="479425" cy="520700"/>
            </a:xfrm>
            <a:prstGeom prst="rect">
              <a:avLst/>
            </a:prstGeom>
            <a:gradFill rotWithShape="1">
              <a:gsLst>
                <a:gs pos="0">
                  <a:srgbClr val="006699"/>
                </a:gs>
                <a:gs pos="100000">
                  <a:srgbClr val="002F47"/>
                </a:gs>
              </a:gsLst>
              <a:lin ang="5400000" scaled="1"/>
            </a:gra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006699"/>
              </a:extrusionClr>
            </a:sp3d>
          </p:spPr>
          <p:txBody>
            <a:bodyPr rot="10800000" vert="eaVert" wrap="none" anchor="ctr">
              <a:flatTx/>
            </a:bodyPr>
            <a:lstStyle/>
            <a:p>
              <a:endParaRPr lang="zh-CN" altLang="en-US"/>
            </a:p>
          </p:txBody>
        </p:sp>
        <p:sp>
          <p:nvSpPr>
            <p:cNvPr id="12" name="Text Box 241">
              <a:hlinkClick r:id="rId3" action="ppaction://hlinksldjump"/>
            </p:cNvPr>
            <p:cNvSpPr txBox="1">
              <a:spLocks noChangeArrowheads="1"/>
            </p:cNvSpPr>
            <p:nvPr/>
          </p:nvSpPr>
          <p:spPr bwMode="gray">
            <a:xfrm>
              <a:off x="2165342" y="2047875"/>
              <a:ext cx="5358986" cy="461665"/>
            </a:xfrm>
            <a:prstGeom prst="rect">
              <a:avLst/>
            </a:prstGeom>
            <a:noFill/>
            <a:ln w="9525" algn="ctr">
              <a:noFill/>
              <a:miter lim="800000"/>
              <a:headEnd/>
              <a:tailEnd/>
            </a:ln>
          </p:spPr>
          <p:txBody>
            <a:bodyPr wrap="square">
              <a:spAutoFit/>
            </a:bodyPr>
            <a:lstStyle/>
            <a:p>
              <a:pPr algn="ctr" eaLnBrk="0" hangingPunct="0"/>
              <a:r>
                <a:rPr lang="zh-CN" altLang="en-US" sz="2400" b="1" dirty="0" smtClean="0">
                  <a:solidFill>
                    <a:srgbClr val="006699"/>
                  </a:solidFill>
                </a:rPr>
                <a:t>  背光调节实验</a:t>
              </a:r>
              <a:endParaRPr lang="en-US" altLang="zh-CN" sz="2400" b="1" dirty="0">
                <a:solidFill>
                  <a:srgbClr val="006699"/>
                </a:solidFill>
              </a:endParaRPr>
            </a:p>
          </p:txBody>
        </p:sp>
        <p:sp>
          <p:nvSpPr>
            <p:cNvPr id="13" name="Text Box 242"/>
            <p:cNvSpPr txBox="1">
              <a:spLocks noChangeArrowheads="1"/>
            </p:cNvSpPr>
            <p:nvPr/>
          </p:nvSpPr>
          <p:spPr bwMode="gray">
            <a:xfrm>
              <a:off x="1628088" y="2003425"/>
              <a:ext cx="340158" cy="461665"/>
            </a:xfrm>
            <a:prstGeom prst="rect">
              <a:avLst/>
            </a:prstGeom>
            <a:noFill/>
            <a:ln w="9525" algn="ctr">
              <a:noFill/>
              <a:miter lim="800000"/>
              <a:headEnd/>
              <a:tailEnd/>
            </a:ln>
          </p:spPr>
          <p:txBody>
            <a:bodyPr wrap="none">
              <a:spAutoFit/>
            </a:bodyPr>
            <a:lstStyle/>
            <a:p>
              <a:pPr algn="ctr" eaLnBrk="0" hangingPunct="0"/>
              <a:r>
                <a:rPr lang="en-US" altLang="zh-CN" sz="2400" b="1" dirty="0" smtClean="0">
                  <a:solidFill>
                    <a:srgbClr val="FFFFFF"/>
                  </a:solidFill>
                </a:rPr>
                <a:t>7</a:t>
              </a:r>
              <a:endParaRPr lang="en-US" altLang="zh-CN" sz="2400" b="1" dirty="0">
                <a:solidFill>
                  <a:srgbClr val="FFFFFF"/>
                </a:solidFill>
              </a:endParaRPr>
            </a:p>
          </p:txBody>
        </p:sp>
      </p:grpSp>
      <p:grpSp>
        <p:nvGrpSpPr>
          <p:cNvPr id="14" name="组合 13"/>
          <p:cNvGrpSpPr/>
          <p:nvPr/>
        </p:nvGrpSpPr>
        <p:grpSpPr>
          <a:xfrm>
            <a:off x="1619673" y="4297288"/>
            <a:ext cx="5979367" cy="571872"/>
            <a:chOff x="1544961" y="3505200"/>
            <a:chExt cx="5979367" cy="571872"/>
          </a:xfrm>
        </p:grpSpPr>
        <p:sp>
          <p:nvSpPr>
            <p:cNvPr id="15" name="Line 244"/>
            <p:cNvSpPr>
              <a:spLocks noChangeShapeType="1"/>
            </p:cNvSpPr>
            <p:nvPr/>
          </p:nvSpPr>
          <p:spPr bwMode="gray">
            <a:xfrm>
              <a:off x="1851348" y="4059238"/>
              <a:ext cx="5672980" cy="17834"/>
            </a:xfrm>
            <a:prstGeom prst="line">
              <a:avLst/>
            </a:prstGeom>
            <a:noFill/>
            <a:ln w="25400">
              <a:solidFill>
                <a:srgbClr val="969696"/>
              </a:solidFill>
              <a:prstDash val="sysDot"/>
              <a:round/>
              <a:headEnd/>
              <a:tailEnd type="oval" w="med" len="med"/>
            </a:ln>
          </p:spPr>
          <p:txBody>
            <a:bodyPr wrap="none" anchor="ctr"/>
            <a:lstStyle/>
            <a:p>
              <a:endParaRPr lang="zh-CN" altLang="en-US"/>
            </a:p>
          </p:txBody>
        </p:sp>
        <p:sp>
          <p:nvSpPr>
            <p:cNvPr id="16" name="Rectangle 245"/>
            <p:cNvSpPr>
              <a:spLocks noChangeArrowheads="1"/>
            </p:cNvSpPr>
            <p:nvPr/>
          </p:nvSpPr>
          <p:spPr bwMode="gray">
            <a:xfrm rot="3419336">
              <a:off x="1565598" y="3484563"/>
              <a:ext cx="479425" cy="520700"/>
            </a:xfrm>
            <a:prstGeom prst="rect">
              <a:avLst/>
            </a:prstGeom>
            <a:gradFill flip="none" rotWithShape="1">
              <a:gsLst>
                <a:gs pos="0">
                  <a:schemeClr val="accent3">
                    <a:lumMod val="75000"/>
                    <a:shade val="30000"/>
                    <a:satMod val="115000"/>
                  </a:schemeClr>
                </a:gs>
                <a:gs pos="50000">
                  <a:schemeClr val="accent3">
                    <a:lumMod val="75000"/>
                    <a:shade val="67500"/>
                    <a:satMod val="115000"/>
                  </a:schemeClr>
                </a:gs>
                <a:gs pos="100000">
                  <a:schemeClr val="accent3">
                    <a:lumMod val="75000"/>
                    <a:shade val="100000"/>
                    <a:satMod val="115000"/>
                  </a:schemeClr>
                </a:gs>
              </a:gsLst>
              <a:path path="circle">
                <a:fillToRect t="100000" r="100000"/>
              </a:path>
              <a:tileRect l="-100000" b="-100000"/>
            </a:gra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chemeClr val="accent3">
                  <a:lumMod val="75000"/>
                </a:schemeClr>
              </a:extrusionClr>
            </a:sp3d>
          </p:spPr>
          <p:txBody>
            <a:bodyPr rot="10800000" vert="eaVert" wrap="none" anchor="ctr">
              <a:flatTx/>
            </a:bodyPr>
            <a:lstStyle/>
            <a:p>
              <a:endParaRPr lang="zh-CN" altLang="en-US"/>
            </a:p>
          </p:txBody>
        </p:sp>
        <p:sp>
          <p:nvSpPr>
            <p:cNvPr id="17" name="Text Box 246">
              <a:hlinkClick r:id="rId4" action="ppaction://hlinksldjump"/>
            </p:cNvPr>
            <p:cNvSpPr txBox="1">
              <a:spLocks noChangeArrowheads="1"/>
            </p:cNvSpPr>
            <p:nvPr/>
          </p:nvSpPr>
          <p:spPr bwMode="gray">
            <a:xfrm>
              <a:off x="2339752" y="3571875"/>
              <a:ext cx="5184576" cy="461665"/>
            </a:xfrm>
            <a:prstGeom prst="rect">
              <a:avLst/>
            </a:prstGeom>
            <a:noFill/>
            <a:ln w="9525" algn="ctr">
              <a:noFill/>
              <a:miter lim="800000"/>
              <a:headEnd/>
              <a:tailEnd/>
            </a:ln>
          </p:spPr>
          <p:txBody>
            <a:bodyPr wrap="square">
              <a:spAutoFit/>
            </a:bodyPr>
            <a:lstStyle/>
            <a:p>
              <a:pPr algn="ctr" eaLnBrk="0" hangingPunct="0"/>
              <a:r>
                <a:rPr lang="zh-CN" altLang="en-US" sz="2400" b="1" dirty="0" smtClean="0">
                  <a:solidFill>
                    <a:schemeClr val="accent3">
                      <a:lumMod val="75000"/>
                    </a:schemeClr>
                  </a:solidFill>
                </a:rPr>
                <a:t>模拟时钟实验</a:t>
              </a:r>
              <a:endParaRPr lang="en-US" altLang="zh-CN" sz="2400" b="1" dirty="0">
                <a:solidFill>
                  <a:schemeClr val="accent3">
                    <a:lumMod val="75000"/>
                  </a:schemeClr>
                </a:solidFill>
              </a:endParaRPr>
            </a:p>
          </p:txBody>
        </p:sp>
        <p:sp>
          <p:nvSpPr>
            <p:cNvPr id="18" name="Text Box 247"/>
            <p:cNvSpPr txBox="1">
              <a:spLocks noChangeArrowheads="1"/>
            </p:cNvSpPr>
            <p:nvPr/>
          </p:nvSpPr>
          <p:spPr bwMode="gray">
            <a:xfrm>
              <a:off x="1619573" y="3527425"/>
              <a:ext cx="355600" cy="461963"/>
            </a:xfrm>
            <a:prstGeom prst="rect">
              <a:avLst/>
            </a:prstGeom>
            <a:noFill/>
            <a:ln w="9525" algn="ctr">
              <a:noFill/>
              <a:miter lim="800000"/>
              <a:headEnd/>
              <a:tailEnd/>
            </a:ln>
          </p:spPr>
          <p:txBody>
            <a:bodyPr wrap="square">
              <a:spAutoFit/>
            </a:bodyPr>
            <a:lstStyle/>
            <a:p>
              <a:pPr algn="ctr" eaLnBrk="0" hangingPunct="0"/>
              <a:r>
                <a:rPr lang="en-US" altLang="zh-CN" sz="2400" b="1" dirty="0" smtClean="0">
                  <a:solidFill>
                    <a:srgbClr val="FFFFFF"/>
                  </a:solidFill>
                </a:rPr>
                <a:t>9</a:t>
              </a:r>
              <a:endParaRPr lang="en-US" altLang="zh-CN" sz="2400" b="1" dirty="0">
                <a:solidFill>
                  <a:srgbClr val="FFFFFF"/>
                </a:solidFill>
              </a:endParaRPr>
            </a:p>
          </p:txBody>
        </p:sp>
      </p:grpSp>
      <p:grpSp>
        <p:nvGrpSpPr>
          <p:cNvPr id="19" name="组合 18"/>
          <p:cNvGrpSpPr/>
          <p:nvPr/>
        </p:nvGrpSpPr>
        <p:grpSpPr>
          <a:xfrm>
            <a:off x="1619673" y="1412776"/>
            <a:ext cx="5979367" cy="557807"/>
            <a:chOff x="1544961" y="1143000"/>
            <a:chExt cx="5979367" cy="557807"/>
          </a:xfrm>
        </p:grpSpPr>
        <p:sp>
          <p:nvSpPr>
            <p:cNvPr id="20" name="Line 234"/>
            <p:cNvSpPr>
              <a:spLocks noChangeShapeType="1"/>
            </p:cNvSpPr>
            <p:nvPr/>
          </p:nvSpPr>
          <p:spPr bwMode="gray">
            <a:xfrm>
              <a:off x="1849760" y="1698624"/>
              <a:ext cx="5674568" cy="2183"/>
            </a:xfrm>
            <a:prstGeom prst="line">
              <a:avLst/>
            </a:prstGeom>
            <a:noFill/>
            <a:ln w="25400">
              <a:solidFill>
                <a:srgbClr val="969696"/>
              </a:solidFill>
              <a:prstDash val="sysDot"/>
              <a:round/>
              <a:headEnd/>
              <a:tailEnd type="oval" w="med" len="med"/>
            </a:ln>
          </p:spPr>
          <p:txBody>
            <a:bodyPr wrap="none" anchor="ctr"/>
            <a:lstStyle/>
            <a:p>
              <a:endParaRPr lang="zh-CN" altLang="en-US"/>
            </a:p>
          </p:txBody>
        </p:sp>
        <p:sp>
          <p:nvSpPr>
            <p:cNvPr id="21" name="Rectangle 235"/>
            <p:cNvSpPr>
              <a:spLocks noChangeArrowheads="1"/>
            </p:cNvSpPr>
            <p:nvPr/>
          </p:nvSpPr>
          <p:spPr bwMode="gray">
            <a:xfrm rot="3419336">
              <a:off x="1565598" y="1122363"/>
              <a:ext cx="479425" cy="520700"/>
            </a:xfrm>
            <a:prstGeom prst="rect">
              <a:avLst/>
            </a:prstGeom>
            <a:gradFill rotWithShape="1">
              <a:gsLst>
                <a:gs pos="0">
                  <a:srgbClr val="99CC00"/>
                </a:gs>
                <a:gs pos="100000">
                  <a:srgbClr val="475E00"/>
                </a:gs>
              </a:gsLst>
              <a:lin ang="5400000" scaled="1"/>
            </a:gra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99CC00"/>
              </a:extrusionClr>
            </a:sp3d>
          </p:spPr>
          <p:txBody>
            <a:bodyPr rot="10800000" vert="eaVert" wrap="none" anchor="ctr">
              <a:flatTx/>
            </a:bodyPr>
            <a:lstStyle/>
            <a:p>
              <a:endParaRPr lang="zh-CN" altLang="en-US"/>
            </a:p>
          </p:txBody>
        </p:sp>
        <p:sp>
          <p:nvSpPr>
            <p:cNvPr id="22" name="Text Box 236">
              <a:hlinkClick r:id="rId5" action="ppaction://hlinksldjump"/>
            </p:cNvPr>
            <p:cNvSpPr txBox="1">
              <a:spLocks noChangeArrowheads="1"/>
            </p:cNvSpPr>
            <p:nvPr/>
          </p:nvSpPr>
          <p:spPr bwMode="gray">
            <a:xfrm>
              <a:off x="2324422" y="1209675"/>
              <a:ext cx="5127897" cy="461963"/>
            </a:xfrm>
            <a:prstGeom prst="rect">
              <a:avLst/>
            </a:prstGeom>
            <a:noFill/>
            <a:ln w="9525" algn="ctr">
              <a:noFill/>
              <a:miter lim="800000"/>
              <a:headEnd/>
              <a:tailEnd/>
            </a:ln>
          </p:spPr>
          <p:txBody>
            <a:bodyPr wrap="square">
              <a:spAutoFit/>
            </a:bodyPr>
            <a:lstStyle/>
            <a:p>
              <a:pPr algn="ctr" eaLnBrk="0" hangingPunct="0"/>
              <a:r>
                <a:rPr lang="zh-CN" altLang="en-US" sz="2400" b="1" dirty="0" smtClean="0">
                  <a:solidFill>
                    <a:srgbClr val="669900"/>
                  </a:solidFill>
                </a:rPr>
                <a:t>对比度调节实验</a:t>
              </a:r>
              <a:endParaRPr lang="en-US" altLang="zh-CN" sz="2400" b="1" dirty="0">
                <a:solidFill>
                  <a:srgbClr val="669900"/>
                </a:solidFill>
              </a:endParaRPr>
            </a:p>
          </p:txBody>
        </p:sp>
        <p:sp>
          <p:nvSpPr>
            <p:cNvPr id="23" name="Text Box 237"/>
            <p:cNvSpPr txBox="1">
              <a:spLocks noChangeArrowheads="1"/>
            </p:cNvSpPr>
            <p:nvPr/>
          </p:nvSpPr>
          <p:spPr bwMode="gray">
            <a:xfrm>
              <a:off x="1628088" y="1165225"/>
              <a:ext cx="340158" cy="461665"/>
            </a:xfrm>
            <a:prstGeom prst="rect">
              <a:avLst/>
            </a:prstGeom>
            <a:noFill/>
            <a:ln w="9525" algn="ctr">
              <a:noFill/>
              <a:miter lim="800000"/>
              <a:headEnd/>
              <a:tailEnd/>
            </a:ln>
          </p:spPr>
          <p:txBody>
            <a:bodyPr wrap="none">
              <a:spAutoFit/>
            </a:bodyPr>
            <a:lstStyle/>
            <a:p>
              <a:pPr algn="ctr" eaLnBrk="0" hangingPunct="0"/>
              <a:r>
                <a:rPr lang="en-US" altLang="zh-CN" sz="2400" b="1" dirty="0" smtClean="0">
                  <a:solidFill>
                    <a:srgbClr val="FFFFFF"/>
                  </a:solidFill>
                </a:rPr>
                <a:t>6</a:t>
              </a:r>
              <a:endParaRPr lang="en-US" altLang="zh-CN" sz="2400" b="1" dirty="0">
                <a:solidFill>
                  <a:srgbClr val="FFFFFF"/>
                </a:solidFill>
              </a:endParaRPr>
            </a:p>
          </p:txBody>
        </p:sp>
      </p:grpSp>
      <p:grpSp>
        <p:nvGrpSpPr>
          <p:cNvPr id="24" name="组合 23"/>
          <p:cNvGrpSpPr/>
          <p:nvPr/>
        </p:nvGrpSpPr>
        <p:grpSpPr>
          <a:xfrm>
            <a:off x="1619673" y="3379018"/>
            <a:ext cx="5979367" cy="554038"/>
            <a:chOff x="1544961" y="2743200"/>
            <a:chExt cx="5979367" cy="554038"/>
          </a:xfrm>
        </p:grpSpPr>
        <p:sp>
          <p:nvSpPr>
            <p:cNvPr id="25" name="Line 244"/>
            <p:cNvSpPr>
              <a:spLocks noChangeShapeType="1"/>
            </p:cNvSpPr>
            <p:nvPr/>
          </p:nvSpPr>
          <p:spPr bwMode="gray">
            <a:xfrm flipV="1">
              <a:off x="1851348" y="3284984"/>
              <a:ext cx="5672980" cy="12254"/>
            </a:xfrm>
            <a:prstGeom prst="line">
              <a:avLst/>
            </a:prstGeom>
            <a:noFill/>
            <a:ln w="25400">
              <a:solidFill>
                <a:srgbClr val="969696"/>
              </a:solidFill>
              <a:prstDash val="sysDot"/>
              <a:round/>
              <a:headEnd/>
              <a:tailEnd type="oval" w="med" len="med"/>
            </a:ln>
          </p:spPr>
          <p:txBody>
            <a:bodyPr wrap="none" anchor="ctr"/>
            <a:lstStyle/>
            <a:p>
              <a:endParaRPr lang="zh-CN" altLang="en-US"/>
            </a:p>
          </p:txBody>
        </p:sp>
        <p:sp>
          <p:nvSpPr>
            <p:cNvPr id="26" name="Rectangle 245"/>
            <p:cNvSpPr>
              <a:spLocks noChangeArrowheads="1"/>
            </p:cNvSpPr>
            <p:nvPr/>
          </p:nvSpPr>
          <p:spPr bwMode="gray">
            <a:xfrm rot="3419336">
              <a:off x="1565598" y="2722563"/>
              <a:ext cx="479425" cy="520700"/>
            </a:xfrm>
            <a:prstGeom prst="rect">
              <a:avLst/>
            </a:prstGeom>
            <a:gradFill rotWithShape="1">
              <a:gsLst>
                <a:gs pos="0">
                  <a:srgbClr val="FF9933"/>
                </a:gs>
                <a:gs pos="100000">
                  <a:srgbClr val="764718"/>
                </a:gs>
              </a:gsLst>
              <a:lin ang="5400000" scaled="1"/>
            </a:gra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FF9933"/>
              </a:extrusionClr>
            </a:sp3d>
          </p:spPr>
          <p:txBody>
            <a:bodyPr rot="10800000" vert="eaVert" wrap="none" anchor="ctr">
              <a:flatTx/>
            </a:bodyPr>
            <a:lstStyle/>
            <a:p>
              <a:endParaRPr lang="zh-CN" altLang="en-US"/>
            </a:p>
          </p:txBody>
        </p:sp>
        <p:sp>
          <p:nvSpPr>
            <p:cNvPr id="27" name="Text Box 246">
              <a:hlinkClick r:id="rId6" action="ppaction://hlinksldjump"/>
            </p:cNvPr>
            <p:cNvSpPr txBox="1">
              <a:spLocks noChangeArrowheads="1"/>
            </p:cNvSpPr>
            <p:nvPr/>
          </p:nvSpPr>
          <p:spPr bwMode="gray">
            <a:xfrm>
              <a:off x="2297482" y="2809875"/>
              <a:ext cx="5226846" cy="461665"/>
            </a:xfrm>
            <a:prstGeom prst="rect">
              <a:avLst/>
            </a:prstGeom>
            <a:noFill/>
            <a:ln w="9525" algn="ctr">
              <a:noFill/>
              <a:miter lim="800000"/>
              <a:headEnd/>
              <a:tailEnd/>
            </a:ln>
          </p:spPr>
          <p:txBody>
            <a:bodyPr wrap="square">
              <a:spAutoFit/>
            </a:bodyPr>
            <a:lstStyle/>
            <a:p>
              <a:pPr algn="ctr" eaLnBrk="0" hangingPunct="0"/>
              <a:r>
                <a:rPr lang="zh-CN" altLang="en-US" sz="2400" b="1" dirty="0" smtClean="0">
                  <a:solidFill>
                    <a:srgbClr val="FFC000"/>
                  </a:solidFill>
                </a:rPr>
                <a:t>数字时钟实验</a:t>
              </a:r>
              <a:endParaRPr lang="en-US" altLang="zh-CN" sz="2400" b="1" dirty="0">
                <a:solidFill>
                  <a:srgbClr val="FFC000"/>
                </a:solidFill>
              </a:endParaRPr>
            </a:p>
          </p:txBody>
        </p:sp>
        <p:sp>
          <p:nvSpPr>
            <p:cNvPr id="28" name="Text Box 247"/>
            <p:cNvSpPr txBox="1">
              <a:spLocks noChangeArrowheads="1"/>
            </p:cNvSpPr>
            <p:nvPr/>
          </p:nvSpPr>
          <p:spPr bwMode="gray">
            <a:xfrm>
              <a:off x="1628088" y="2765425"/>
              <a:ext cx="340158" cy="461665"/>
            </a:xfrm>
            <a:prstGeom prst="rect">
              <a:avLst/>
            </a:prstGeom>
            <a:noFill/>
            <a:ln w="9525" algn="ctr">
              <a:noFill/>
              <a:miter lim="800000"/>
              <a:headEnd/>
              <a:tailEnd/>
            </a:ln>
          </p:spPr>
          <p:txBody>
            <a:bodyPr wrap="none">
              <a:spAutoFit/>
            </a:bodyPr>
            <a:lstStyle/>
            <a:p>
              <a:pPr algn="ctr" eaLnBrk="0" hangingPunct="0"/>
              <a:r>
                <a:rPr lang="en-US" altLang="zh-CN" sz="2400" b="1" dirty="0" smtClean="0">
                  <a:solidFill>
                    <a:srgbClr val="FFFFFF"/>
                  </a:solidFill>
                </a:rPr>
                <a:t>8</a:t>
              </a:r>
              <a:endParaRPr lang="en-US" altLang="zh-CN" sz="2400" b="1" dirty="0">
                <a:solidFill>
                  <a:srgbClr val="FFFFFF"/>
                </a:solidFill>
              </a:endParaRPr>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457200" y="274638"/>
            <a:ext cx="8229600" cy="706090"/>
          </a:xfrm>
          <a:prstGeom prst="rect">
            <a:avLst/>
          </a:prstGeom>
        </p:spPr>
        <p:txBody>
          <a:bodyPr vert="horz" lIns="91440" tIns="45720" rIns="91440" bIns="45720" rtlCol="0" anchor="ctr">
            <a:normAutofit/>
          </a:bodyPr>
          <a:lstStyle/>
          <a:p>
            <a:pPr algn="ctr"/>
            <a:r>
              <a:rPr lang="zh-CN" altLang="zh-CN" sz="3600" b="1" dirty="0" smtClean="0">
                <a:solidFill>
                  <a:schemeClr val="bg1"/>
                </a:solidFill>
              </a:rPr>
              <a:t>实验原理</a:t>
            </a:r>
            <a:endParaRPr lang="zh-CN" altLang="zh-CN" sz="3600" b="1" dirty="0">
              <a:solidFill>
                <a:schemeClr val="bg1"/>
              </a:solidFill>
            </a:endParaRPr>
          </a:p>
        </p:txBody>
      </p:sp>
      <p:sp>
        <p:nvSpPr>
          <p:cNvPr id="4" name="TextBox 3"/>
          <p:cNvSpPr txBox="1"/>
          <p:nvPr/>
        </p:nvSpPr>
        <p:spPr>
          <a:xfrm>
            <a:off x="827584" y="1355720"/>
            <a:ext cx="7560840" cy="810478"/>
          </a:xfrm>
          <a:prstGeom prst="rect">
            <a:avLst/>
          </a:prstGeom>
          <a:noFill/>
        </p:spPr>
        <p:txBody>
          <a:bodyPr wrap="square" rtlCol="0">
            <a:spAutoFit/>
          </a:bodyPr>
          <a:lstStyle/>
          <a:p>
            <a:pPr>
              <a:lnSpc>
                <a:spcPts val="2800"/>
              </a:lnSpc>
            </a:pPr>
            <a:r>
              <a:rPr lang="en-US" altLang="zh-CN" dirty="0" smtClean="0"/>
              <a:t>          </a:t>
            </a:r>
            <a:r>
              <a:rPr lang="zh-CN" altLang="zh-CN" dirty="0" smtClean="0"/>
              <a:t>在实验中，利用</a:t>
            </a:r>
            <a:r>
              <a:rPr lang="en-US" altLang="zh-CN" dirty="0" smtClean="0"/>
              <a:t>Dogs102x6_setBacklight()</a:t>
            </a:r>
            <a:r>
              <a:rPr lang="zh-CN" altLang="zh-CN" dirty="0" smtClean="0"/>
              <a:t>函数对背光值进行设置：在该函数中</a:t>
            </a:r>
            <a:r>
              <a:rPr lang="en-US" altLang="zh-CN" dirty="0" smtClean="0"/>
              <a:t>brightness</a:t>
            </a:r>
            <a:r>
              <a:rPr lang="zh-CN" altLang="zh-CN" dirty="0" smtClean="0"/>
              <a:t>的取值范围为</a:t>
            </a:r>
            <a:r>
              <a:rPr lang="en-US" altLang="zh-CN" dirty="0" smtClean="0"/>
              <a:t>0</a:t>
            </a:r>
            <a:r>
              <a:rPr lang="zh-CN" altLang="zh-CN" dirty="0" smtClean="0"/>
              <a:t>～</a:t>
            </a:r>
            <a:r>
              <a:rPr lang="en-US" altLang="zh-CN" dirty="0" smtClean="0"/>
              <a:t>12</a:t>
            </a:r>
            <a:r>
              <a:rPr lang="zh-CN" altLang="zh-CN" dirty="0" smtClean="0"/>
              <a:t>，能够获得的占空比如下所示</a:t>
            </a:r>
            <a:r>
              <a:rPr lang="zh-CN" altLang="en-US" dirty="0" smtClean="0"/>
              <a:t>：</a:t>
            </a:r>
            <a:endParaRPr lang="zh-CN" altLang="en-US" dirty="0"/>
          </a:p>
        </p:txBody>
      </p:sp>
      <p:sp>
        <p:nvSpPr>
          <p:cNvPr id="13209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32097" name="Text Box 1"/>
          <p:cNvSpPr txBox="1">
            <a:spLocks noChangeArrowheads="1"/>
          </p:cNvSpPr>
          <p:nvPr/>
        </p:nvSpPr>
        <p:spPr bwMode="auto">
          <a:xfrm>
            <a:off x="827584" y="4203085"/>
            <a:ext cx="7560840" cy="954107"/>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400"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Dogs102x6_setBacklight</a:t>
            </a: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4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uint8_t</a:t>
            </a: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brightness)</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400" dirty="0" smtClean="0">
                <a:solidFill>
                  <a:srgbClr val="000000"/>
                </a:solidFill>
                <a:latin typeface="Courier New" pitchFamily="49" charset="0"/>
                <a:ea typeface="宋体" pitchFamily="2" charset="-122"/>
                <a:cs typeface="Courier New" pitchFamily="49" charset="0"/>
              </a:rPr>
              <a:t>    …………</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p:txBody>
      </p:sp>
      <p:graphicFrame>
        <p:nvGraphicFramePr>
          <p:cNvPr id="7" name="表格 6"/>
          <p:cNvGraphicFramePr>
            <a:graphicFrameLocks noGrp="1"/>
          </p:cNvGraphicFramePr>
          <p:nvPr/>
        </p:nvGraphicFramePr>
        <p:xfrm>
          <a:off x="827584" y="2492896"/>
          <a:ext cx="7560843" cy="1296144"/>
        </p:xfrm>
        <a:graphic>
          <a:graphicData uri="http://schemas.openxmlformats.org/drawingml/2006/table">
            <a:tbl>
              <a:tblPr/>
              <a:tblGrid>
                <a:gridCol w="1468694"/>
                <a:gridCol w="870307"/>
                <a:gridCol w="870307"/>
                <a:gridCol w="870307"/>
                <a:gridCol w="870307"/>
                <a:gridCol w="870307"/>
                <a:gridCol w="870307"/>
                <a:gridCol w="870307"/>
              </a:tblGrid>
              <a:tr h="324036">
                <a:tc>
                  <a:txBody>
                    <a:bodyPr/>
                    <a:lstStyle/>
                    <a:p>
                      <a:pPr algn="ctr">
                        <a:spcAft>
                          <a:spcPts val="0"/>
                        </a:spcAft>
                      </a:pPr>
                      <a:r>
                        <a:rPr lang="en-US" sz="1600" kern="0" dirty="0">
                          <a:latin typeface="Times New Roman"/>
                          <a:ea typeface="宋体"/>
                          <a:cs typeface="Times New Roman"/>
                        </a:rPr>
                        <a:t>brightness</a:t>
                      </a:r>
                      <a:r>
                        <a:rPr lang="zh-CN" sz="1600" kern="0" dirty="0">
                          <a:latin typeface="Times New Roman"/>
                          <a:ea typeface="宋体"/>
                          <a:cs typeface="Times New Roman"/>
                        </a:rPr>
                        <a:t>取值</a:t>
                      </a:r>
                      <a:endParaRPr lang="zh-CN" sz="16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spcAft>
                          <a:spcPts val="0"/>
                        </a:spcAft>
                      </a:pPr>
                      <a:r>
                        <a:rPr lang="en-US" sz="1600" kern="0" dirty="0">
                          <a:latin typeface="Times New Roman"/>
                          <a:ea typeface="宋体"/>
                          <a:cs typeface="Times New Roman"/>
                        </a:rPr>
                        <a:t>0</a:t>
                      </a:r>
                      <a:endParaRPr lang="zh-CN" sz="16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spcAft>
                          <a:spcPts val="0"/>
                        </a:spcAft>
                      </a:pPr>
                      <a:r>
                        <a:rPr lang="en-US" sz="1600" kern="0" dirty="0">
                          <a:latin typeface="Times New Roman"/>
                          <a:ea typeface="宋体"/>
                          <a:cs typeface="Times New Roman"/>
                        </a:rPr>
                        <a:t>1</a:t>
                      </a:r>
                      <a:endParaRPr lang="zh-CN" sz="16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spcAft>
                          <a:spcPts val="0"/>
                        </a:spcAft>
                      </a:pPr>
                      <a:r>
                        <a:rPr lang="en-US" sz="1600" kern="0">
                          <a:latin typeface="Times New Roman"/>
                          <a:ea typeface="宋体"/>
                          <a:cs typeface="Times New Roman"/>
                        </a:rPr>
                        <a:t>2</a:t>
                      </a:r>
                      <a:endParaRPr lang="zh-CN" sz="16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spcAft>
                          <a:spcPts val="0"/>
                        </a:spcAft>
                      </a:pPr>
                      <a:r>
                        <a:rPr lang="en-US" sz="1600" kern="0">
                          <a:latin typeface="Times New Roman"/>
                          <a:ea typeface="宋体"/>
                          <a:cs typeface="Times New Roman"/>
                        </a:rPr>
                        <a:t>3</a:t>
                      </a:r>
                      <a:endParaRPr lang="zh-CN" sz="16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spcAft>
                          <a:spcPts val="0"/>
                        </a:spcAft>
                      </a:pPr>
                      <a:r>
                        <a:rPr lang="en-US" sz="1600" kern="0">
                          <a:latin typeface="Times New Roman"/>
                          <a:ea typeface="宋体"/>
                          <a:cs typeface="Times New Roman"/>
                        </a:rPr>
                        <a:t>4</a:t>
                      </a:r>
                      <a:endParaRPr lang="zh-CN" sz="16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spcAft>
                          <a:spcPts val="0"/>
                        </a:spcAft>
                      </a:pPr>
                      <a:r>
                        <a:rPr lang="en-US" sz="1600" kern="0">
                          <a:latin typeface="Times New Roman"/>
                          <a:ea typeface="宋体"/>
                          <a:cs typeface="Times New Roman"/>
                        </a:rPr>
                        <a:t>5</a:t>
                      </a:r>
                      <a:endParaRPr lang="zh-CN" sz="16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spcAft>
                          <a:spcPts val="0"/>
                        </a:spcAft>
                      </a:pPr>
                      <a:r>
                        <a:rPr lang="en-US" sz="1600" kern="0">
                          <a:latin typeface="Times New Roman"/>
                          <a:ea typeface="宋体"/>
                          <a:cs typeface="Times New Roman"/>
                        </a:rPr>
                        <a:t>6</a:t>
                      </a:r>
                      <a:endParaRPr lang="zh-CN" sz="16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r>
              <a:tr h="324036">
                <a:tc>
                  <a:txBody>
                    <a:bodyPr/>
                    <a:lstStyle/>
                    <a:p>
                      <a:pPr algn="ctr">
                        <a:spcAft>
                          <a:spcPts val="0"/>
                        </a:spcAft>
                      </a:pPr>
                      <a:r>
                        <a:rPr lang="zh-CN" sz="1600" kern="0">
                          <a:latin typeface="Times New Roman"/>
                          <a:ea typeface="宋体"/>
                          <a:cs typeface="Times New Roman"/>
                        </a:rPr>
                        <a:t>占空比</a:t>
                      </a:r>
                      <a:endParaRPr lang="zh-CN" sz="16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0" dirty="0">
                          <a:latin typeface="Times New Roman"/>
                          <a:ea typeface="宋体"/>
                          <a:cs typeface="Times New Roman"/>
                        </a:rPr>
                        <a:t>12/50</a:t>
                      </a:r>
                      <a:endParaRPr lang="zh-CN" sz="16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0" dirty="0">
                          <a:latin typeface="Times New Roman"/>
                          <a:ea typeface="宋体"/>
                          <a:cs typeface="Times New Roman"/>
                        </a:rPr>
                        <a:t>15/50</a:t>
                      </a:r>
                      <a:endParaRPr lang="zh-CN" sz="16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0" dirty="0">
                          <a:latin typeface="Times New Roman"/>
                          <a:ea typeface="宋体"/>
                          <a:cs typeface="Times New Roman"/>
                        </a:rPr>
                        <a:t>18/50</a:t>
                      </a:r>
                      <a:endParaRPr lang="zh-CN" sz="16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0" dirty="0">
                          <a:latin typeface="Times New Roman"/>
                          <a:ea typeface="宋体"/>
                          <a:cs typeface="Times New Roman"/>
                        </a:rPr>
                        <a:t>21/50</a:t>
                      </a:r>
                      <a:endParaRPr lang="zh-CN" sz="16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0" dirty="0">
                          <a:latin typeface="Times New Roman"/>
                          <a:ea typeface="宋体"/>
                          <a:cs typeface="Times New Roman"/>
                        </a:rPr>
                        <a:t>24/50</a:t>
                      </a:r>
                      <a:endParaRPr lang="zh-CN" sz="16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0" dirty="0">
                          <a:latin typeface="Times New Roman"/>
                          <a:ea typeface="宋体"/>
                          <a:cs typeface="Times New Roman"/>
                        </a:rPr>
                        <a:t>27/50</a:t>
                      </a:r>
                      <a:endParaRPr lang="zh-CN" sz="16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0">
                          <a:latin typeface="Times New Roman"/>
                          <a:ea typeface="宋体"/>
                          <a:cs typeface="Times New Roman"/>
                        </a:rPr>
                        <a:t>30/50</a:t>
                      </a:r>
                      <a:endParaRPr lang="zh-CN" sz="16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4036">
                <a:tc>
                  <a:txBody>
                    <a:bodyPr/>
                    <a:lstStyle/>
                    <a:p>
                      <a:pPr algn="ctr">
                        <a:spcAft>
                          <a:spcPts val="0"/>
                        </a:spcAft>
                      </a:pPr>
                      <a:r>
                        <a:rPr lang="en-US" sz="1600" kern="0">
                          <a:latin typeface="Times New Roman"/>
                          <a:ea typeface="宋体"/>
                          <a:cs typeface="Times New Roman"/>
                        </a:rPr>
                        <a:t>brightness</a:t>
                      </a:r>
                      <a:r>
                        <a:rPr lang="zh-CN" sz="1600" kern="0">
                          <a:latin typeface="Times New Roman"/>
                          <a:ea typeface="宋体"/>
                          <a:cs typeface="Times New Roman"/>
                        </a:rPr>
                        <a:t>取值</a:t>
                      </a:r>
                      <a:endParaRPr lang="zh-CN" sz="16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spcAft>
                          <a:spcPts val="0"/>
                        </a:spcAft>
                      </a:pPr>
                      <a:r>
                        <a:rPr lang="en-US" sz="1600" kern="0">
                          <a:latin typeface="Times New Roman"/>
                          <a:ea typeface="宋体"/>
                          <a:cs typeface="Times New Roman"/>
                        </a:rPr>
                        <a:t>7</a:t>
                      </a:r>
                      <a:endParaRPr lang="zh-CN" sz="16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spcAft>
                          <a:spcPts val="0"/>
                        </a:spcAft>
                      </a:pPr>
                      <a:r>
                        <a:rPr lang="en-US" sz="1600" kern="0">
                          <a:latin typeface="Times New Roman"/>
                          <a:ea typeface="宋体"/>
                          <a:cs typeface="Times New Roman"/>
                        </a:rPr>
                        <a:t>8</a:t>
                      </a:r>
                      <a:endParaRPr lang="zh-CN" sz="16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spcAft>
                          <a:spcPts val="0"/>
                        </a:spcAft>
                      </a:pPr>
                      <a:r>
                        <a:rPr lang="en-US" sz="1600" kern="0" dirty="0">
                          <a:latin typeface="Times New Roman"/>
                          <a:ea typeface="宋体"/>
                          <a:cs typeface="Times New Roman"/>
                        </a:rPr>
                        <a:t>9</a:t>
                      </a:r>
                      <a:endParaRPr lang="zh-CN" sz="16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spcAft>
                          <a:spcPts val="0"/>
                        </a:spcAft>
                      </a:pPr>
                      <a:r>
                        <a:rPr lang="en-US" sz="1600" kern="0" dirty="0">
                          <a:latin typeface="Times New Roman"/>
                          <a:ea typeface="宋体"/>
                          <a:cs typeface="Times New Roman"/>
                        </a:rPr>
                        <a:t>10</a:t>
                      </a:r>
                      <a:endParaRPr lang="zh-CN" sz="16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spcAft>
                          <a:spcPts val="0"/>
                        </a:spcAft>
                      </a:pPr>
                      <a:r>
                        <a:rPr lang="en-US" sz="1600" kern="0">
                          <a:latin typeface="Times New Roman"/>
                          <a:ea typeface="宋体"/>
                          <a:cs typeface="Times New Roman"/>
                        </a:rPr>
                        <a:t>11</a:t>
                      </a:r>
                      <a:endParaRPr lang="zh-CN" sz="16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spcAft>
                          <a:spcPts val="0"/>
                        </a:spcAft>
                      </a:pPr>
                      <a:r>
                        <a:rPr lang="en-US" sz="1600" kern="0" dirty="0">
                          <a:latin typeface="Times New Roman"/>
                          <a:ea typeface="宋体"/>
                          <a:cs typeface="Times New Roman"/>
                        </a:rPr>
                        <a:t>12</a:t>
                      </a:r>
                      <a:endParaRPr lang="zh-CN" sz="16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spcAft>
                          <a:spcPts val="0"/>
                        </a:spcAft>
                      </a:pPr>
                      <a:r>
                        <a:rPr lang="en-US" sz="1600" kern="0" dirty="0">
                          <a:latin typeface="Times New Roman"/>
                          <a:ea typeface="宋体"/>
                          <a:cs typeface="Times New Roman"/>
                        </a:rPr>
                        <a:t>--</a:t>
                      </a:r>
                      <a:endParaRPr lang="zh-CN" sz="16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r>
              <a:tr h="324036">
                <a:tc>
                  <a:txBody>
                    <a:bodyPr/>
                    <a:lstStyle/>
                    <a:p>
                      <a:pPr algn="ctr">
                        <a:spcAft>
                          <a:spcPts val="0"/>
                        </a:spcAft>
                      </a:pPr>
                      <a:r>
                        <a:rPr lang="zh-CN" sz="1600" kern="0">
                          <a:latin typeface="Times New Roman"/>
                          <a:ea typeface="宋体"/>
                          <a:cs typeface="Times New Roman"/>
                        </a:rPr>
                        <a:t>占空比</a:t>
                      </a:r>
                      <a:endParaRPr lang="zh-CN" sz="16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0">
                          <a:latin typeface="Times New Roman"/>
                          <a:ea typeface="宋体"/>
                          <a:cs typeface="Times New Roman"/>
                        </a:rPr>
                        <a:t>33/50</a:t>
                      </a:r>
                      <a:endParaRPr lang="zh-CN" sz="16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0">
                          <a:latin typeface="Times New Roman"/>
                          <a:ea typeface="宋体"/>
                          <a:cs typeface="Times New Roman"/>
                        </a:rPr>
                        <a:t>36/50</a:t>
                      </a:r>
                      <a:endParaRPr lang="zh-CN" sz="16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0">
                          <a:latin typeface="Times New Roman"/>
                          <a:ea typeface="宋体"/>
                          <a:cs typeface="Times New Roman"/>
                        </a:rPr>
                        <a:t>39/50</a:t>
                      </a:r>
                      <a:endParaRPr lang="zh-CN" sz="16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0" dirty="0">
                          <a:latin typeface="Times New Roman"/>
                          <a:ea typeface="宋体"/>
                          <a:cs typeface="Times New Roman"/>
                        </a:rPr>
                        <a:t>42/50</a:t>
                      </a:r>
                      <a:endParaRPr lang="zh-CN" sz="16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0" dirty="0">
                          <a:latin typeface="Times New Roman"/>
                          <a:ea typeface="宋体"/>
                          <a:cs typeface="Times New Roman"/>
                        </a:rPr>
                        <a:t>45/50</a:t>
                      </a:r>
                      <a:endParaRPr lang="zh-CN" sz="16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0" dirty="0">
                          <a:latin typeface="Times New Roman"/>
                          <a:ea typeface="宋体"/>
                          <a:cs typeface="Times New Roman"/>
                        </a:rPr>
                        <a:t>48/50</a:t>
                      </a:r>
                      <a:endParaRPr lang="zh-CN" sz="16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0" dirty="0">
                          <a:latin typeface="Times New Roman"/>
                          <a:ea typeface="宋体"/>
                          <a:cs typeface="Times New Roman"/>
                        </a:rPr>
                        <a:t>--</a:t>
                      </a:r>
                      <a:endParaRPr lang="zh-CN" sz="16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457200" y="274638"/>
            <a:ext cx="8229600" cy="706090"/>
          </a:xfrm>
          <a:prstGeom prst="rect">
            <a:avLst/>
          </a:prstGeom>
        </p:spPr>
        <p:txBody>
          <a:bodyPr vert="horz" lIns="91440" tIns="45720" rIns="91440" bIns="45720" rtlCol="0" anchor="ctr">
            <a:normAutofit/>
          </a:bodyPr>
          <a:lstStyle/>
          <a:p>
            <a:pPr algn="ctr"/>
            <a:r>
              <a:rPr lang="zh-CN" altLang="zh-CN" sz="3600" b="1" dirty="0" smtClean="0">
                <a:solidFill>
                  <a:schemeClr val="bg1"/>
                </a:solidFill>
              </a:rPr>
              <a:t>实验原理</a:t>
            </a:r>
            <a:endParaRPr lang="zh-CN" altLang="zh-CN" sz="3600" b="1" dirty="0">
              <a:solidFill>
                <a:schemeClr val="bg1"/>
              </a:solidFill>
            </a:endParaRPr>
          </a:p>
        </p:txBody>
      </p:sp>
      <p:sp>
        <p:nvSpPr>
          <p:cNvPr id="4" name="TextBox 3"/>
          <p:cNvSpPr txBox="1"/>
          <p:nvPr/>
        </p:nvSpPr>
        <p:spPr>
          <a:xfrm>
            <a:off x="683568" y="1340768"/>
            <a:ext cx="2732864" cy="369332"/>
          </a:xfrm>
          <a:prstGeom prst="rect">
            <a:avLst/>
          </a:prstGeom>
          <a:noFill/>
        </p:spPr>
        <p:txBody>
          <a:bodyPr wrap="none" rtlCol="0">
            <a:spAutoFit/>
          </a:bodyPr>
          <a:lstStyle/>
          <a:p>
            <a:r>
              <a:rPr lang="zh-CN" altLang="zh-CN" dirty="0" smtClean="0"/>
              <a:t>（</a:t>
            </a:r>
            <a:r>
              <a:rPr lang="en-US" altLang="zh-CN" dirty="0" smtClean="0"/>
              <a:t>3</a:t>
            </a:r>
            <a:r>
              <a:rPr lang="zh-CN" altLang="zh-CN" dirty="0" smtClean="0"/>
              <a:t>）</a:t>
            </a:r>
            <a:r>
              <a:rPr lang="en-US" altLang="zh-CN" dirty="0" smtClean="0"/>
              <a:t>RTC</a:t>
            </a:r>
            <a:r>
              <a:rPr lang="zh-CN" altLang="zh-CN" dirty="0" smtClean="0"/>
              <a:t>（实时时钟）</a:t>
            </a:r>
            <a:r>
              <a:rPr lang="zh-CN" altLang="en-US" dirty="0" smtClean="0"/>
              <a:t>：</a:t>
            </a:r>
            <a:endParaRPr lang="zh-CN" altLang="en-US" dirty="0"/>
          </a:p>
        </p:txBody>
      </p:sp>
      <p:sp>
        <p:nvSpPr>
          <p:cNvPr id="5" name="TextBox 4"/>
          <p:cNvSpPr txBox="1"/>
          <p:nvPr/>
        </p:nvSpPr>
        <p:spPr>
          <a:xfrm>
            <a:off x="755576" y="1721564"/>
            <a:ext cx="7992888" cy="2931572"/>
          </a:xfrm>
          <a:prstGeom prst="rect">
            <a:avLst/>
          </a:prstGeom>
          <a:noFill/>
        </p:spPr>
        <p:txBody>
          <a:bodyPr wrap="square" rtlCol="0">
            <a:spAutoFit/>
          </a:bodyPr>
          <a:lstStyle/>
          <a:p>
            <a:pPr>
              <a:lnSpc>
                <a:spcPts val="2800"/>
              </a:lnSpc>
            </a:pPr>
            <a:r>
              <a:rPr lang="en-US" altLang="zh-CN" dirty="0" smtClean="0"/>
              <a:t>        F5529</a:t>
            </a:r>
            <a:r>
              <a:rPr lang="zh-CN" altLang="zh-CN" dirty="0" smtClean="0"/>
              <a:t>单片机实时时钟模块提供了具有日历模式、灵活可编程闹钟和校准的时钟计数器功能，其具有以下特征：</a:t>
            </a:r>
          </a:p>
          <a:p>
            <a:pPr>
              <a:lnSpc>
                <a:spcPts val="2800"/>
              </a:lnSpc>
            </a:pPr>
            <a:r>
              <a:rPr lang="en-US" altLang="zh-CN" dirty="0" smtClean="0"/>
              <a:t>◆</a:t>
            </a:r>
            <a:r>
              <a:rPr lang="zh-CN" altLang="zh-CN" dirty="0" smtClean="0"/>
              <a:t>可配置成实时时钟模式或一般目的的计数器；</a:t>
            </a:r>
          </a:p>
          <a:p>
            <a:pPr>
              <a:lnSpc>
                <a:spcPts val="2800"/>
              </a:lnSpc>
            </a:pPr>
            <a:r>
              <a:rPr lang="en-US" altLang="zh-CN" dirty="0" smtClean="0"/>
              <a:t>◆</a:t>
            </a:r>
            <a:r>
              <a:rPr lang="zh-CN" altLang="zh-CN" dirty="0" smtClean="0"/>
              <a:t>在日历模式下提供了秒、分钟、小时、星期、日期、月份和年份；</a:t>
            </a:r>
          </a:p>
          <a:p>
            <a:pPr>
              <a:lnSpc>
                <a:spcPts val="2800"/>
              </a:lnSpc>
            </a:pPr>
            <a:r>
              <a:rPr lang="en-US" altLang="zh-CN" dirty="0" smtClean="0"/>
              <a:t>◆</a:t>
            </a:r>
            <a:r>
              <a:rPr lang="zh-CN" altLang="zh-CN" dirty="0" smtClean="0"/>
              <a:t>具有中断功能；</a:t>
            </a:r>
          </a:p>
          <a:p>
            <a:pPr>
              <a:lnSpc>
                <a:spcPts val="2800"/>
              </a:lnSpc>
            </a:pPr>
            <a:r>
              <a:rPr lang="en-US" altLang="zh-CN" dirty="0" smtClean="0"/>
              <a:t>◆</a:t>
            </a:r>
            <a:r>
              <a:rPr lang="zh-CN" altLang="zh-CN" dirty="0" smtClean="0"/>
              <a:t>实时时钟模式里可选择</a:t>
            </a:r>
            <a:r>
              <a:rPr lang="en-US" altLang="zh-CN" dirty="0" smtClean="0"/>
              <a:t>BCD</a:t>
            </a:r>
            <a:r>
              <a:rPr lang="zh-CN" altLang="zh-CN" dirty="0" smtClean="0"/>
              <a:t>码或二进制格式；</a:t>
            </a:r>
          </a:p>
          <a:p>
            <a:pPr>
              <a:lnSpc>
                <a:spcPts val="2800"/>
              </a:lnSpc>
            </a:pPr>
            <a:r>
              <a:rPr lang="en-US" altLang="zh-CN" dirty="0" smtClean="0"/>
              <a:t>◆</a:t>
            </a:r>
            <a:r>
              <a:rPr lang="zh-CN" altLang="zh-CN" dirty="0" smtClean="0"/>
              <a:t>实时时钟模式里具有可编程闹钟；</a:t>
            </a:r>
          </a:p>
          <a:p>
            <a:pPr>
              <a:lnSpc>
                <a:spcPts val="2800"/>
              </a:lnSpc>
            </a:pPr>
            <a:r>
              <a:rPr lang="en-US" altLang="zh-CN" dirty="0" smtClean="0"/>
              <a:t>◆</a:t>
            </a:r>
            <a:r>
              <a:rPr lang="zh-CN" altLang="zh-CN" dirty="0" smtClean="0"/>
              <a:t>实时时钟模式里具有时间偏差的逻辑校正。</a:t>
            </a:r>
            <a:endParaRPr lang="zh-CN" alt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457200" y="274638"/>
            <a:ext cx="8229600" cy="706090"/>
          </a:xfrm>
          <a:prstGeom prst="rect">
            <a:avLst/>
          </a:prstGeom>
        </p:spPr>
        <p:txBody>
          <a:bodyPr vert="horz" lIns="91440" tIns="45720" rIns="91440" bIns="45720" rtlCol="0" anchor="ctr">
            <a:normAutofit/>
          </a:bodyPr>
          <a:lstStyle/>
          <a:p>
            <a:pPr algn="ctr"/>
            <a:r>
              <a:rPr lang="zh-CN" altLang="zh-CN" sz="3600" b="1" dirty="0" smtClean="0">
                <a:solidFill>
                  <a:schemeClr val="bg1"/>
                </a:solidFill>
              </a:rPr>
              <a:t>实验原理</a:t>
            </a:r>
            <a:endParaRPr lang="zh-CN" altLang="zh-CN" sz="3600" b="1" dirty="0">
              <a:solidFill>
                <a:schemeClr val="bg1"/>
              </a:solidFill>
            </a:endParaRPr>
          </a:p>
        </p:txBody>
      </p:sp>
      <p:sp>
        <p:nvSpPr>
          <p:cNvPr id="4" name="TextBox 3"/>
          <p:cNvSpPr txBox="1"/>
          <p:nvPr/>
        </p:nvSpPr>
        <p:spPr>
          <a:xfrm>
            <a:off x="467544" y="980728"/>
            <a:ext cx="8208912" cy="1887696"/>
          </a:xfrm>
          <a:prstGeom prst="rect">
            <a:avLst/>
          </a:prstGeom>
          <a:noFill/>
        </p:spPr>
        <p:txBody>
          <a:bodyPr wrap="square" rtlCol="0">
            <a:spAutoFit/>
          </a:bodyPr>
          <a:lstStyle/>
          <a:p>
            <a:pPr algn="just">
              <a:lnSpc>
                <a:spcPts val="2800"/>
              </a:lnSpc>
            </a:pPr>
            <a:r>
              <a:rPr lang="en-US" altLang="zh-CN" dirty="0" smtClean="0"/>
              <a:t>         </a:t>
            </a:r>
            <a:r>
              <a:rPr lang="zh-CN" altLang="zh-CN" dirty="0" smtClean="0"/>
              <a:t>在本实验中，利用</a:t>
            </a:r>
            <a:r>
              <a:rPr lang="en-US" altLang="zh-CN" dirty="0" err="1" smtClean="0"/>
              <a:t>SetupRTC</a:t>
            </a:r>
            <a:r>
              <a:rPr lang="en-US" altLang="zh-CN" dirty="0" smtClean="0"/>
              <a:t>()</a:t>
            </a:r>
            <a:r>
              <a:rPr lang="zh-CN" altLang="zh-CN" dirty="0" smtClean="0"/>
              <a:t>函数进行实时时钟的设置。在该函数中，</a:t>
            </a:r>
            <a:r>
              <a:rPr lang="en-US" altLang="zh-CN" dirty="0" smtClean="0"/>
              <a:t>RTC</a:t>
            </a:r>
            <a:r>
              <a:rPr lang="zh-CN" altLang="zh-CN" dirty="0" smtClean="0"/>
              <a:t>的日历模式被选中，实时时钟模块选择以</a:t>
            </a:r>
            <a:r>
              <a:rPr lang="en-US" altLang="zh-CN" dirty="0" smtClean="0"/>
              <a:t>BCD</a:t>
            </a:r>
            <a:r>
              <a:rPr lang="zh-CN" altLang="zh-CN" dirty="0" smtClean="0"/>
              <a:t>码形式提供秒、分、时、日、月、年的值。在日历模式下，分频计、</a:t>
            </a:r>
            <a:r>
              <a:rPr lang="en-US" altLang="zh-CN" dirty="0" smtClean="0"/>
              <a:t>RT0PS</a:t>
            </a:r>
            <a:r>
              <a:rPr lang="zh-CN" altLang="zh-CN" dirty="0" smtClean="0"/>
              <a:t>和</a:t>
            </a:r>
            <a:r>
              <a:rPr lang="en-US" altLang="zh-CN" dirty="0" smtClean="0"/>
              <a:t>RT1PS</a:t>
            </a:r>
            <a:r>
              <a:rPr lang="zh-CN" altLang="zh-CN" dirty="0" smtClean="0"/>
              <a:t>自动配置成为实时时钟提供一秒间隔的时钟，实时时钟寄存器的值每秒钟更新一次，只需正确读取实时时钟寄存器的值就可获取当前的时间。</a:t>
            </a:r>
            <a:endParaRPr lang="zh-CN" altLang="zh-CN" dirty="0"/>
          </a:p>
        </p:txBody>
      </p:sp>
      <p:sp>
        <p:nvSpPr>
          <p:cNvPr id="409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2185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21857" name="Text Box 1"/>
          <p:cNvSpPr txBox="1">
            <a:spLocks noChangeArrowheads="1"/>
          </p:cNvSpPr>
          <p:nvPr/>
        </p:nvSpPr>
        <p:spPr bwMode="auto">
          <a:xfrm>
            <a:off x="323528" y="2985333"/>
            <a:ext cx="8424936" cy="2893100"/>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400" b="1"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SetupRTC</a:t>
            </a: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4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RTCCTL01 = RTCMODE + RTCBCD + RTCHOLD + RTCTEV_1;</a:t>
            </a:r>
            <a:r>
              <a:rPr kumimoji="0" lang="en-US" altLang="zh-CN" sz="14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a:t>
            </a:r>
            <a:r>
              <a:rPr kumimoji="0" lang="zh-CN" altLang="en-US" sz="14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日历模式 </a:t>
            </a:r>
            <a:r>
              <a:rPr kumimoji="0" lang="en-US" altLang="zh-CN" sz="14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BCD</a:t>
            </a:r>
            <a:r>
              <a:rPr kumimoji="0" lang="zh-CN" altLang="en-US" sz="14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码格式 实时时钟停止  时钟变换（调整小时）</a:t>
            </a:r>
            <a:endParaRPr kumimoji="0" lang="zh-CN" altLang="en-US"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RTCHOUR = 0x04;</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RTCMIN = 0x30;</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RTCSEC = 0x00;</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RTCDAY = 0x01;</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RTCMON = 0x01;</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RTCYEAR = 0x2011;</a:t>
            </a:r>
            <a:r>
              <a:rPr kumimoji="0" lang="en-US" altLang="zh-CN" sz="14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a:t>
            </a:r>
            <a:r>
              <a:rPr kumimoji="0" lang="zh-CN" altLang="en-US" sz="14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初始时间</a:t>
            </a:r>
            <a:endParaRPr kumimoji="0" lang="zh-CN" altLang="en-US"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RTCCTL01 &amp;= ~RTCHOLD;</a:t>
            </a:r>
            <a:r>
              <a:rPr kumimoji="0" lang="en-US" altLang="zh-CN" sz="14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a:t>
            </a:r>
            <a:r>
              <a:rPr kumimoji="0" lang="zh-CN" altLang="en-US" sz="14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日历正在运作</a:t>
            </a:r>
            <a:endParaRPr kumimoji="0" lang="zh-CN" altLang="en-US" sz="1400" b="0" i="0" u="none" strike="noStrike" cap="none" normalizeH="0" baseline="0" dirty="0" smtClean="0">
              <a:ln>
                <a:noFill/>
              </a:ln>
              <a:solidFill>
                <a:schemeClr val="tx1"/>
              </a:solidFill>
              <a:effectLst/>
              <a:latin typeface="Arial" pitchFamily="34" charset="0"/>
              <a:ea typeface="宋体" pitchFamily="2" charset="-122"/>
            </a:endParaRPr>
          </a:p>
          <a:p>
            <a:pPr eaLnBrk="0" fontAlgn="base" hangingPunct="0">
              <a:spcBef>
                <a:spcPct val="0"/>
              </a:spcBef>
              <a:spcAft>
                <a:spcPct val="0"/>
              </a:spcAft>
            </a:pPr>
            <a:r>
              <a:rPr kumimoji="0" lang="en-US" altLang="zh-CN" sz="1400" b="0" i="0" u="none" strike="noStrike" cap="none" normalizeH="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RTCCTL0 </a:t>
            </a: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RTCRDYIE + RTCTEVIE; </a:t>
            </a:r>
            <a:r>
              <a:rPr lang="en-US" altLang="zh-CN" sz="1400" dirty="0" smtClean="0">
                <a:solidFill>
                  <a:srgbClr val="3F7F5F"/>
                </a:solidFill>
                <a:latin typeface="Courier New" pitchFamily="49" charset="0"/>
                <a:ea typeface="宋体" pitchFamily="2" charset="-122"/>
                <a:cs typeface="Courier New" pitchFamily="49" charset="0"/>
              </a:rPr>
              <a:t>//RTC Ready</a:t>
            </a:r>
            <a:r>
              <a:rPr lang="zh-CN" altLang="zh-CN" sz="1400" dirty="0" smtClean="0">
                <a:solidFill>
                  <a:srgbClr val="3F7F5F"/>
                </a:solidFill>
                <a:latin typeface="Courier New" pitchFamily="49" charset="0"/>
                <a:ea typeface="宋体" pitchFamily="2" charset="-122"/>
                <a:cs typeface="Courier New" pitchFamily="49" charset="0"/>
              </a:rPr>
              <a:t>中断使能 </a:t>
            </a:r>
            <a:r>
              <a:rPr lang="en-US" altLang="zh-CN" sz="1400" dirty="0" smtClean="0">
                <a:solidFill>
                  <a:srgbClr val="3F7F5F"/>
                </a:solidFill>
                <a:latin typeface="Courier New" pitchFamily="49" charset="0"/>
                <a:ea typeface="宋体" pitchFamily="2" charset="-122"/>
                <a:cs typeface="Courier New" pitchFamily="49" charset="0"/>
              </a:rPr>
              <a:t>RTC</a:t>
            </a:r>
            <a:r>
              <a:rPr lang="zh-CN" altLang="zh-CN" sz="1400" dirty="0" smtClean="0">
                <a:solidFill>
                  <a:srgbClr val="3F7F5F"/>
                </a:solidFill>
                <a:latin typeface="Courier New" pitchFamily="49" charset="0"/>
                <a:ea typeface="宋体" pitchFamily="2" charset="-122"/>
                <a:cs typeface="Courier New" pitchFamily="49" charset="0"/>
              </a:rPr>
              <a:t>时间事件中断使</a:t>
            </a:r>
            <a:r>
              <a:rPr lang="zh-CN" altLang="zh-CN" sz="1400" dirty="0" smtClean="0">
                <a:solidFill>
                  <a:srgbClr val="3F7F5F"/>
                </a:solidFill>
                <a:latin typeface="Courier New" pitchFamily="49" charset="0"/>
                <a:ea typeface="宋体" pitchFamily="2" charset="-122"/>
                <a:cs typeface="Courier New" pitchFamily="49" charset="0"/>
              </a:rPr>
              <a:t>能</a:t>
            </a:r>
            <a:endParaRPr kumimoji="0" lang="zh-CN" altLang="en-US"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1857"/>
                                        </p:tgtEl>
                                        <p:attrNameLst>
                                          <p:attrName>style.visibility</p:attrName>
                                        </p:attrNameLst>
                                      </p:cBhvr>
                                      <p:to>
                                        <p:strVal val="visible"/>
                                      </p:to>
                                    </p:set>
                                    <p:animEffect transition="in" filter="fade">
                                      <p:cBhvr>
                                        <p:cTn id="7" dur="1000"/>
                                        <p:tgtEl>
                                          <p:spTgt spid="121857"/>
                                        </p:tgtEl>
                                      </p:cBhvr>
                                    </p:animEffect>
                                    <p:anim calcmode="lin" valueType="num">
                                      <p:cBhvr>
                                        <p:cTn id="8" dur="1000" fill="hold"/>
                                        <p:tgtEl>
                                          <p:spTgt spid="121857"/>
                                        </p:tgtEl>
                                        <p:attrNameLst>
                                          <p:attrName>ppt_x</p:attrName>
                                        </p:attrNameLst>
                                      </p:cBhvr>
                                      <p:tavLst>
                                        <p:tav tm="0">
                                          <p:val>
                                            <p:strVal val="#ppt_x"/>
                                          </p:val>
                                        </p:tav>
                                        <p:tav tm="100000">
                                          <p:val>
                                            <p:strVal val="#ppt_x"/>
                                          </p:val>
                                        </p:tav>
                                      </p:tavLst>
                                    </p:anim>
                                    <p:anim calcmode="lin" valueType="num">
                                      <p:cBhvr>
                                        <p:cTn id="9" dur="1000" fill="hold"/>
                                        <p:tgtEl>
                                          <p:spTgt spid="1218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457200" y="274638"/>
            <a:ext cx="8229600" cy="706090"/>
          </a:xfrm>
          <a:prstGeom prst="rect">
            <a:avLst/>
          </a:prstGeom>
        </p:spPr>
        <p:txBody>
          <a:bodyPr vert="horz" lIns="91440" tIns="45720" rIns="91440" bIns="45720" rtlCol="0" anchor="ctr">
            <a:normAutofit/>
          </a:bodyPr>
          <a:lstStyle/>
          <a:p>
            <a:pPr algn="ctr"/>
            <a:r>
              <a:rPr lang="zh-CN" altLang="zh-CN" sz="3600" b="1" dirty="0" smtClean="0">
                <a:solidFill>
                  <a:schemeClr val="bg1"/>
                </a:solidFill>
              </a:rPr>
              <a:t>实验原理</a:t>
            </a:r>
            <a:endParaRPr lang="zh-CN" altLang="zh-CN" sz="3600" b="1" dirty="0">
              <a:solidFill>
                <a:schemeClr val="bg1"/>
              </a:solidFill>
            </a:endParaRPr>
          </a:p>
        </p:txBody>
      </p:sp>
      <p:sp>
        <p:nvSpPr>
          <p:cNvPr id="4" name="TextBox 3"/>
          <p:cNvSpPr txBox="1"/>
          <p:nvPr/>
        </p:nvSpPr>
        <p:spPr>
          <a:xfrm>
            <a:off x="395536" y="1124744"/>
            <a:ext cx="3708066" cy="369332"/>
          </a:xfrm>
          <a:prstGeom prst="rect">
            <a:avLst/>
          </a:prstGeom>
          <a:noFill/>
        </p:spPr>
        <p:txBody>
          <a:bodyPr wrap="none" rtlCol="0">
            <a:spAutoFit/>
          </a:bodyPr>
          <a:lstStyle/>
          <a:p>
            <a:r>
              <a:rPr lang="zh-CN" altLang="zh-CN" dirty="0" smtClean="0"/>
              <a:t>（</a:t>
            </a:r>
            <a:r>
              <a:rPr lang="en-US" altLang="zh-CN" dirty="0" smtClean="0"/>
              <a:t>4</a:t>
            </a:r>
            <a:r>
              <a:rPr lang="zh-CN" altLang="zh-CN" dirty="0" smtClean="0"/>
              <a:t>）</a:t>
            </a:r>
            <a:r>
              <a:rPr lang="en-US" altLang="zh-CN" dirty="0" smtClean="0"/>
              <a:t>ADC12</a:t>
            </a:r>
            <a:r>
              <a:rPr lang="zh-CN" altLang="zh-CN" dirty="0" smtClean="0"/>
              <a:t>（</a:t>
            </a:r>
            <a:r>
              <a:rPr lang="en-US" altLang="zh-CN" dirty="0" smtClean="0"/>
              <a:t>12</a:t>
            </a:r>
            <a:r>
              <a:rPr lang="zh-CN" altLang="zh-CN" dirty="0" smtClean="0"/>
              <a:t>位模数转换器）</a:t>
            </a:r>
            <a:r>
              <a:rPr lang="zh-CN" altLang="en-US" dirty="0" smtClean="0"/>
              <a:t>：</a:t>
            </a:r>
            <a:endParaRPr lang="zh-CN" altLang="zh-CN" dirty="0" smtClean="0"/>
          </a:p>
        </p:txBody>
      </p:sp>
      <p:sp>
        <p:nvSpPr>
          <p:cNvPr id="5" name="TextBox 4"/>
          <p:cNvSpPr txBox="1"/>
          <p:nvPr/>
        </p:nvSpPr>
        <p:spPr>
          <a:xfrm>
            <a:off x="539552" y="1484784"/>
            <a:ext cx="8568952" cy="5216813"/>
          </a:xfrm>
          <a:prstGeom prst="rect">
            <a:avLst/>
          </a:prstGeom>
          <a:noFill/>
        </p:spPr>
        <p:txBody>
          <a:bodyPr wrap="square" rtlCol="0">
            <a:spAutoFit/>
          </a:bodyPr>
          <a:lstStyle/>
          <a:p>
            <a:r>
              <a:rPr lang="en-US" altLang="zh-CN" dirty="0" smtClean="0"/>
              <a:t>ADC12</a:t>
            </a:r>
            <a:r>
              <a:rPr lang="zh-CN" altLang="zh-CN" dirty="0" smtClean="0"/>
              <a:t>模块为一个高效的</a:t>
            </a:r>
            <a:r>
              <a:rPr lang="en-US" altLang="zh-CN" dirty="0" smtClean="0"/>
              <a:t>12</a:t>
            </a:r>
            <a:r>
              <a:rPr lang="zh-CN" altLang="zh-CN" dirty="0" smtClean="0"/>
              <a:t>位模数转换器，具有以下特点：</a:t>
            </a:r>
          </a:p>
          <a:p>
            <a:pPr>
              <a:lnSpc>
                <a:spcPts val="2700"/>
              </a:lnSpc>
            </a:pPr>
            <a:r>
              <a:rPr lang="en-US" altLang="zh-CN" dirty="0" smtClean="0"/>
              <a:t>           ◆</a:t>
            </a:r>
            <a:r>
              <a:rPr lang="zh-CN" altLang="zh-CN" dirty="0" smtClean="0"/>
              <a:t>最高可达</a:t>
            </a:r>
            <a:r>
              <a:rPr lang="en-US" altLang="zh-CN" dirty="0" smtClean="0"/>
              <a:t>200-ksps</a:t>
            </a:r>
            <a:r>
              <a:rPr lang="zh-CN" altLang="zh-CN" dirty="0" smtClean="0"/>
              <a:t>的采样速度；</a:t>
            </a:r>
          </a:p>
          <a:p>
            <a:pPr>
              <a:lnSpc>
                <a:spcPts val="2700"/>
              </a:lnSpc>
            </a:pPr>
            <a:r>
              <a:rPr lang="en-US" altLang="zh-CN" dirty="0" smtClean="0"/>
              <a:t>           ◆</a:t>
            </a:r>
            <a:r>
              <a:rPr lang="zh-CN" altLang="zh-CN" dirty="0" smtClean="0"/>
              <a:t>无数据丢失的</a:t>
            </a:r>
            <a:r>
              <a:rPr lang="en-US" altLang="zh-CN" dirty="0" smtClean="0"/>
              <a:t>12</a:t>
            </a:r>
            <a:r>
              <a:rPr lang="zh-CN" altLang="zh-CN" dirty="0" smtClean="0"/>
              <a:t>位转换器；</a:t>
            </a:r>
          </a:p>
          <a:p>
            <a:pPr>
              <a:lnSpc>
                <a:spcPts val="2700"/>
              </a:lnSpc>
            </a:pPr>
            <a:r>
              <a:rPr lang="en-US" altLang="zh-CN" dirty="0" smtClean="0"/>
              <a:t>           ◆</a:t>
            </a:r>
            <a:r>
              <a:rPr lang="zh-CN" altLang="zh-CN" dirty="0" smtClean="0"/>
              <a:t>采样</a:t>
            </a:r>
            <a:r>
              <a:rPr lang="en-US" altLang="zh-CN" dirty="0" smtClean="0"/>
              <a:t>-</a:t>
            </a:r>
            <a:r>
              <a:rPr lang="zh-CN" altLang="zh-CN" dirty="0" smtClean="0"/>
              <a:t>保持由采样周期控制，采样周期可通过软件设置或定时器确定；</a:t>
            </a:r>
          </a:p>
          <a:p>
            <a:pPr>
              <a:lnSpc>
                <a:spcPts val="2700"/>
              </a:lnSpc>
            </a:pPr>
            <a:r>
              <a:rPr lang="en-US" altLang="zh-CN" dirty="0" smtClean="0"/>
              <a:t>           ◆</a:t>
            </a:r>
            <a:r>
              <a:rPr lang="zh-CN" altLang="zh-CN" dirty="0" smtClean="0"/>
              <a:t>利用软件对</a:t>
            </a:r>
            <a:r>
              <a:rPr lang="en-US" altLang="zh-CN" dirty="0" err="1" smtClean="0"/>
              <a:t>Timer_A</a:t>
            </a:r>
            <a:r>
              <a:rPr lang="zh-CN" altLang="zh-CN" dirty="0" smtClean="0"/>
              <a:t>和</a:t>
            </a:r>
            <a:r>
              <a:rPr lang="en-US" altLang="zh-CN" dirty="0" err="1" smtClean="0"/>
              <a:t>Timer_B</a:t>
            </a:r>
            <a:r>
              <a:rPr lang="zh-CN" altLang="zh-CN" dirty="0" smtClean="0"/>
              <a:t>进行初始化；</a:t>
            </a:r>
          </a:p>
          <a:p>
            <a:pPr>
              <a:lnSpc>
                <a:spcPts val="2700"/>
              </a:lnSpc>
            </a:pPr>
            <a:r>
              <a:rPr lang="en-US" altLang="zh-CN" dirty="0" smtClean="0"/>
              <a:t>           ◆</a:t>
            </a:r>
            <a:r>
              <a:rPr lang="zh-CN" altLang="zh-CN" dirty="0" smtClean="0"/>
              <a:t>芯片内部的基准电压发生器（可选电压</a:t>
            </a:r>
            <a:r>
              <a:rPr lang="en-US" altLang="zh-CN" dirty="0" smtClean="0"/>
              <a:t>MSP430F5529</a:t>
            </a:r>
            <a:r>
              <a:rPr lang="zh-CN" altLang="zh-CN" dirty="0" smtClean="0"/>
              <a:t>：</a:t>
            </a:r>
            <a:r>
              <a:rPr lang="en-US" altLang="zh-CN" dirty="0" smtClean="0"/>
              <a:t>1.5V</a:t>
            </a:r>
            <a:r>
              <a:rPr lang="zh-CN" altLang="zh-CN" dirty="0" smtClean="0"/>
              <a:t>、</a:t>
            </a:r>
            <a:r>
              <a:rPr lang="en-US" altLang="zh-CN" dirty="0" smtClean="0"/>
              <a:t>2.0V</a:t>
            </a:r>
            <a:r>
              <a:rPr lang="zh-CN" altLang="zh-CN" dirty="0" smtClean="0"/>
              <a:t>、</a:t>
            </a:r>
            <a:r>
              <a:rPr lang="en-US" altLang="zh-CN" dirty="0" smtClean="0"/>
              <a:t>2.5V</a:t>
            </a:r>
            <a:r>
              <a:rPr lang="zh-CN" altLang="zh-CN" dirty="0" smtClean="0"/>
              <a:t>）；</a:t>
            </a:r>
          </a:p>
          <a:p>
            <a:pPr>
              <a:lnSpc>
                <a:spcPts val="2700"/>
              </a:lnSpc>
            </a:pPr>
            <a:r>
              <a:rPr lang="en-US" altLang="zh-CN" dirty="0" smtClean="0"/>
              <a:t>           ◆</a:t>
            </a:r>
            <a:r>
              <a:rPr lang="zh-CN" altLang="zh-CN" dirty="0" smtClean="0"/>
              <a:t>软件选择内部或外部基准；</a:t>
            </a:r>
          </a:p>
          <a:p>
            <a:pPr>
              <a:lnSpc>
                <a:spcPts val="2700"/>
              </a:lnSpc>
            </a:pPr>
            <a:r>
              <a:rPr lang="en-US" altLang="zh-CN" dirty="0" smtClean="0"/>
              <a:t>           ◆12</a:t>
            </a:r>
            <a:r>
              <a:rPr lang="zh-CN" altLang="zh-CN" dirty="0" smtClean="0"/>
              <a:t>路独立可配置的外部输入通道；</a:t>
            </a:r>
          </a:p>
          <a:p>
            <a:pPr>
              <a:lnSpc>
                <a:spcPts val="2700"/>
              </a:lnSpc>
            </a:pPr>
            <a:r>
              <a:rPr lang="en-US" altLang="zh-CN" dirty="0" smtClean="0"/>
              <a:t>           ◆</a:t>
            </a:r>
            <a:r>
              <a:rPr lang="zh-CN" altLang="zh-CN" dirty="0" smtClean="0"/>
              <a:t>内部温度传感器转化通道，参考电压为</a:t>
            </a:r>
            <a:r>
              <a:rPr lang="en-US" altLang="zh-CN" dirty="0" smtClean="0"/>
              <a:t>AVCC</a:t>
            </a:r>
            <a:r>
              <a:rPr lang="zh-CN" altLang="zh-CN" dirty="0" smtClean="0"/>
              <a:t>和外部基准；</a:t>
            </a:r>
          </a:p>
          <a:p>
            <a:pPr>
              <a:lnSpc>
                <a:spcPts val="2700"/>
              </a:lnSpc>
            </a:pPr>
            <a:r>
              <a:rPr lang="en-US" altLang="zh-CN" dirty="0" smtClean="0"/>
              <a:t>           ◆</a:t>
            </a:r>
            <a:r>
              <a:rPr lang="zh-CN" altLang="zh-CN" dirty="0" smtClean="0"/>
              <a:t>独立的选择通道基准源，包括正基准和负基准；</a:t>
            </a:r>
          </a:p>
          <a:p>
            <a:pPr>
              <a:lnSpc>
                <a:spcPts val="2700"/>
              </a:lnSpc>
            </a:pPr>
            <a:r>
              <a:rPr lang="en-US" altLang="zh-CN" dirty="0" smtClean="0"/>
              <a:t>           ◆</a:t>
            </a:r>
            <a:r>
              <a:rPr lang="zh-CN" altLang="zh-CN" dirty="0" smtClean="0"/>
              <a:t>可选择的转化时钟源；</a:t>
            </a:r>
          </a:p>
          <a:p>
            <a:pPr>
              <a:lnSpc>
                <a:spcPts val="2700"/>
              </a:lnSpc>
            </a:pPr>
            <a:r>
              <a:rPr lang="en-US" altLang="zh-CN" dirty="0" smtClean="0"/>
              <a:t>           ◆</a:t>
            </a:r>
            <a:r>
              <a:rPr lang="zh-CN" altLang="zh-CN" dirty="0" smtClean="0"/>
              <a:t>四种转化模式：单通道单次转换模式、序列通道单次转换模式、单通道多次</a:t>
            </a:r>
            <a:endParaRPr lang="en-US" altLang="zh-CN" dirty="0" smtClean="0"/>
          </a:p>
          <a:p>
            <a:pPr>
              <a:lnSpc>
                <a:spcPts val="2700"/>
              </a:lnSpc>
            </a:pPr>
            <a:r>
              <a:rPr lang="en-US" altLang="zh-CN" dirty="0" smtClean="0"/>
              <a:t>                </a:t>
            </a:r>
            <a:r>
              <a:rPr lang="zh-CN" altLang="zh-CN" dirty="0" smtClean="0"/>
              <a:t>转换模式、序列通道多次转换模式；</a:t>
            </a:r>
          </a:p>
          <a:p>
            <a:pPr>
              <a:lnSpc>
                <a:spcPts val="2700"/>
              </a:lnSpc>
            </a:pPr>
            <a:r>
              <a:rPr lang="en-US" altLang="zh-CN" dirty="0" smtClean="0"/>
              <a:t>           ◆</a:t>
            </a:r>
            <a:r>
              <a:rPr lang="zh-CN" altLang="zh-CN" dirty="0" smtClean="0"/>
              <a:t>具有快速响应的</a:t>
            </a:r>
            <a:r>
              <a:rPr lang="en-US" altLang="zh-CN" dirty="0" smtClean="0"/>
              <a:t>18</a:t>
            </a:r>
            <a:r>
              <a:rPr lang="zh-CN" altLang="zh-CN" dirty="0" smtClean="0"/>
              <a:t>位中断向量寄存器；</a:t>
            </a:r>
          </a:p>
          <a:p>
            <a:pPr>
              <a:lnSpc>
                <a:spcPts val="2700"/>
              </a:lnSpc>
            </a:pPr>
            <a:r>
              <a:rPr lang="en-US" altLang="zh-CN" dirty="0" smtClean="0"/>
              <a:t>           ◆16</a:t>
            </a:r>
            <a:r>
              <a:rPr lang="zh-CN" altLang="zh-CN" dirty="0" smtClean="0"/>
              <a:t>位的转换结果存储寄存器。</a:t>
            </a:r>
            <a:endParaRPr lang="zh-CN" alt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457200" y="274638"/>
            <a:ext cx="8229600" cy="706090"/>
          </a:xfrm>
          <a:prstGeom prst="rect">
            <a:avLst/>
          </a:prstGeom>
        </p:spPr>
        <p:txBody>
          <a:bodyPr vert="horz" lIns="91440" tIns="45720" rIns="91440" bIns="45720" rtlCol="0" anchor="ctr">
            <a:normAutofit/>
          </a:bodyPr>
          <a:lstStyle/>
          <a:p>
            <a:pPr algn="ctr"/>
            <a:r>
              <a:rPr lang="zh-CN" altLang="zh-CN" sz="3600" b="1" dirty="0" smtClean="0">
                <a:solidFill>
                  <a:schemeClr val="bg1"/>
                </a:solidFill>
              </a:rPr>
              <a:t>实验原理</a:t>
            </a:r>
            <a:endParaRPr lang="zh-CN" altLang="zh-CN" sz="3600" b="1" dirty="0">
              <a:solidFill>
                <a:schemeClr val="bg1"/>
              </a:solidFill>
            </a:endParaRPr>
          </a:p>
        </p:txBody>
      </p:sp>
      <p:sp>
        <p:nvSpPr>
          <p:cNvPr id="4" name="TextBox 3"/>
          <p:cNvSpPr txBox="1"/>
          <p:nvPr/>
        </p:nvSpPr>
        <p:spPr>
          <a:xfrm>
            <a:off x="755576" y="980728"/>
            <a:ext cx="2202847" cy="369332"/>
          </a:xfrm>
          <a:prstGeom prst="rect">
            <a:avLst/>
          </a:prstGeom>
          <a:noFill/>
        </p:spPr>
        <p:txBody>
          <a:bodyPr wrap="none" rtlCol="0">
            <a:spAutoFit/>
          </a:bodyPr>
          <a:lstStyle/>
          <a:p>
            <a:r>
              <a:rPr lang="en-US" altLang="zh-CN" dirty="0" smtClean="0"/>
              <a:t>ADC12</a:t>
            </a:r>
            <a:r>
              <a:rPr lang="zh-CN" altLang="zh-CN" dirty="0" smtClean="0"/>
              <a:t>的结构</a:t>
            </a:r>
            <a:r>
              <a:rPr lang="zh-CN" altLang="en-US" dirty="0" smtClean="0"/>
              <a:t>框图：</a:t>
            </a:r>
            <a:endParaRPr lang="zh-CN" altLang="en-US" dirty="0"/>
          </a:p>
        </p:txBody>
      </p:sp>
      <p:pic>
        <p:nvPicPr>
          <p:cNvPr id="5" name="图片 4"/>
          <p:cNvPicPr/>
          <p:nvPr/>
        </p:nvPicPr>
        <p:blipFill>
          <a:blip r:embed="rId2" cstate="print"/>
          <a:srcRect/>
          <a:stretch>
            <a:fillRect/>
          </a:stretch>
        </p:blipFill>
        <p:spPr bwMode="auto">
          <a:xfrm>
            <a:off x="1115616" y="1340768"/>
            <a:ext cx="6480720" cy="5445224"/>
          </a:xfrm>
          <a:prstGeom prst="rect">
            <a:avLst/>
          </a:prstGeom>
          <a:noFill/>
          <a:ln w="9525">
            <a:solidFill>
              <a:schemeClr val="accent3">
                <a:lumMod val="75000"/>
              </a:schemeClr>
            </a:solidFill>
            <a:miter lim="800000"/>
            <a:headEnd/>
            <a:tailEnd/>
          </a:ln>
          <a:effectLst>
            <a:glow rad="63500">
              <a:schemeClr val="accent1">
                <a:satMod val="175000"/>
                <a:alpha val="40000"/>
              </a:schemeClr>
            </a:glo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457200" y="274638"/>
            <a:ext cx="8229600" cy="706090"/>
          </a:xfrm>
          <a:prstGeom prst="rect">
            <a:avLst/>
          </a:prstGeom>
        </p:spPr>
        <p:txBody>
          <a:bodyPr vert="horz" lIns="91440" tIns="45720" rIns="91440" bIns="45720" rtlCol="0" anchor="ctr">
            <a:normAutofit/>
          </a:bodyPr>
          <a:lstStyle/>
          <a:p>
            <a:pPr algn="ctr"/>
            <a:r>
              <a:rPr lang="zh-CN" altLang="zh-CN" sz="3600" b="1" dirty="0" smtClean="0">
                <a:solidFill>
                  <a:schemeClr val="bg1"/>
                </a:solidFill>
              </a:rPr>
              <a:t>实验原理</a:t>
            </a:r>
            <a:endParaRPr lang="zh-CN" altLang="zh-CN" sz="3600" b="1" dirty="0">
              <a:solidFill>
                <a:schemeClr val="bg1"/>
              </a:solidFill>
            </a:endParaRPr>
          </a:p>
        </p:txBody>
      </p:sp>
      <p:sp>
        <p:nvSpPr>
          <p:cNvPr id="4" name="TextBox 3"/>
          <p:cNvSpPr txBox="1"/>
          <p:nvPr/>
        </p:nvSpPr>
        <p:spPr>
          <a:xfrm>
            <a:off x="827584" y="1772816"/>
            <a:ext cx="7683514" cy="369332"/>
          </a:xfrm>
          <a:prstGeom prst="rect">
            <a:avLst/>
          </a:prstGeom>
          <a:noFill/>
        </p:spPr>
        <p:txBody>
          <a:bodyPr wrap="none" rtlCol="0">
            <a:spAutoFit/>
          </a:bodyPr>
          <a:lstStyle/>
          <a:p>
            <a:r>
              <a:rPr lang="zh-CN" altLang="zh-CN" dirty="0" smtClean="0"/>
              <a:t>在本实验中利用</a:t>
            </a:r>
            <a:r>
              <a:rPr lang="en-US" altLang="zh-CN" dirty="0" smtClean="0"/>
              <a:t>ADC12</a:t>
            </a:r>
            <a:r>
              <a:rPr lang="zh-CN" altLang="zh-CN" dirty="0" smtClean="0"/>
              <a:t>进行齿轮电位计的采样，以下函数为</a:t>
            </a:r>
            <a:r>
              <a:rPr lang="en-US" altLang="zh-CN" dirty="0" smtClean="0"/>
              <a:t>ADC12</a:t>
            </a:r>
            <a:r>
              <a:rPr lang="zh-CN" altLang="zh-CN" dirty="0" smtClean="0"/>
              <a:t>的设置：</a:t>
            </a:r>
          </a:p>
        </p:txBody>
      </p:sp>
      <p:sp>
        <p:nvSpPr>
          <p:cNvPr id="4301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3009" name="Text Box 1"/>
          <p:cNvSpPr txBox="1">
            <a:spLocks noChangeArrowheads="1"/>
          </p:cNvSpPr>
          <p:nvPr/>
        </p:nvSpPr>
        <p:spPr bwMode="auto">
          <a:xfrm>
            <a:off x="395536" y="2242607"/>
            <a:ext cx="8424936" cy="2554545"/>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Wheel_init</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WHEEL_PORT_DIR |= WHEEL_ENABLE;</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WHEEL_PORT_OUT |= WHEEL_ENABLE;         </a:t>
            </a:r>
            <a:r>
              <a:rPr kumimoji="0" lang="en-US" altLang="zh-CN" sz="16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 P8.0</a:t>
            </a:r>
            <a:r>
              <a:rPr kumimoji="0" lang="zh-CN" altLang="en-US" sz="16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引脚输出高电平</a:t>
            </a:r>
            <a:endParaRPr kumimoji="0" lang="zh-CN" altLang="en-US"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ADC12CTL0 = ADC12SHT02 + ADC12ON; </a:t>
            </a:r>
            <a:r>
              <a:rPr kumimoji="0" lang="en-US" altLang="zh-CN" sz="16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 </a:t>
            </a:r>
            <a:r>
              <a:rPr kumimoji="0" lang="zh-CN" altLang="en-US" sz="16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采样时间</a:t>
            </a:r>
            <a:r>
              <a:rPr kumimoji="0" lang="en-US" altLang="zh-CN" sz="16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 </a:t>
            </a:r>
            <a:r>
              <a:rPr kumimoji="0" lang="zh-CN" altLang="en-US" sz="16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打开</a:t>
            </a:r>
            <a:r>
              <a:rPr kumimoji="0" lang="en-US" altLang="zh-CN" sz="16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ADC12</a:t>
            </a:r>
            <a:r>
              <a:rPr kumimoji="0" lang="zh-CN" altLang="en-US" sz="16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内核</a:t>
            </a:r>
            <a:endParaRPr kumimoji="0" lang="zh-CN" altLang="en-US"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ADC12CTL1 = ADC12SHP;                    </a:t>
            </a:r>
            <a:r>
              <a:rPr kumimoji="0" lang="en-US" altLang="zh-CN" sz="16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 </a:t>
            </a:r>
            <a:r>
              <a:rPr kumimoji="0" lang="zh-CN" altLang="en-US" sz="16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利用采样定时器</a:t>
            </a:r>
            <a:endParaRPr kumimoji="0" lang="zh-CN" altLang="en-US"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ADC12MCTL0 = ADC12INCH_5;               </a:t>
            </a:r>
            <a:r>
              <a:rPr kumimoji="0" lang="en-US" altLang="zh-CN" sz="16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 </a:t>
            </a:r>
            <a:r>
              <a:rPr kumimoji="0" lang="zh-CN" altLang="en-US" sz="16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利用</a:t>
            </a:r>
            <a:r>
              <a:rPr kumimoji="0" lang="en-US" altLang="zh-CN" sz="16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A5</a:t>
            </a:r>
            <a:r>
              <a:rPr kumimoji="0" lang="zh-CN" altLang="en-US" sz="16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通道作为输入</a:t>
            </a:r>
            <a:endParaRPr kumimoji="0" lang="zh-CN" altLang="en-US"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ADC12CTL0 |= ADC12ENC;                  </a:t>
            </a:r>
            <a:r>
              <a:rPr kumimoji="0" lang="en-US" altLang="zh-CN" sz="16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 </a:t>
            </a:r>
            <a:r>
              <a:rPr kumimoji="0" lang="zh-CN" altLang="en-US" sz="16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使能转换</a:t>
            </a:r>
            <a:endParaRPr kumimoji="0" lang="zh-CN" altLang="en-US"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ADC_PORT_SEL |= ADC_INPUT_A5;         </a:t>
            </a:r>
            <a:r>
              <a:rPr kumimoji="0" lang="en-US" altLang="zh-CN" sz="16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 P6.5</a:t>
            </a:r>
            <a:r>
              <a:rPr kumimoji="0" lang="zh-CN" altLang="en-US" sz="16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选择</a:t>
            </a:r>
            <a:r>
              <a:rPr kumimoji="0" lang="en-US" altLang="zh-CN" sz="16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ADC</a:t>
            </a:r>
            <a:r>
              <a:rPr kumimoji="0" lang="zh-CN" altLang="en-US" sz="16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功能</a:t>
            </a:r>
            <a:endParaRPr kumimoji="0" lang="zh-CN" altLang="en-US"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withEffect">
                                  <p:stCondLst>
                                    <p:cond delay="0"/>
                                  </p:stCondLst>
                                  <p:childTnLst>
                                    <p:set>
                                      <p:cBhvr>
                                        <p:cTn id="6" dur="1" fill="hold">
                                          <p:stCondLst>
                                            <p:cond delay="0"/>
                                          </p:stCondLst>
                                        </p:cTn>
                                        <p:tgtEl>
                                          <p:spTgt spid="43009"/>
                                        </p:tgtEl>
                                        <p:attrNameLst>
                                          <p:attrName>style.visibility</p:attrName>
                                        </p:attrNameLst>
                                      </p:cBhvr>
                                      <p:to>
                                        <p:strVal val="visible"/>
                                      </p:to>
                                    </p:set>
                                    <p:animEffect transition="in" filter="wedge">
                                      <p:cBhvr>
                                        <p:cTn id="7" dur="2000"/>
                                        <p:tgtEl>
                                          <p:spTgt spid="430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0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457200" y="274638"/>
            <a:ext cx="8229600" cy="706090"/>
          </a:xfrm>
          <a:prstGeom prst="rect">
            <a:avLst/>
          </a:prstGeom>
        </p:spPr>
        <p:txBody>
          <a:bodyPr vert="horz" lIns="91440" tIns="45720" rIns="91440" bIns="45720" rtlCol="0" anchor="ctr">
            <a:normAutofit/>
          </a:bodyPr>
          <a:lstStyle/>
          <a:p>
            <a:pPr algn="ctr"/>
            <a:r>
              <a:rPr lang="zh-CN" altLang="zh-CN" sz="3600" b="1" dirty="0" smtClean="0">
                <a:solidFill>
                  <a:schemeClr val="bg1"/>
                </a:solidFill>
              </a:rPr>
              <a:t>实验原理</a:t>
            </a:r>
            <a:endParaRPr lang="zh-CN" altLang="zh-CN" sz="3600" b="1" dirty="0">
              <a:solidFill>
                <a:schemeClr val="bg1"/>
              </a:solidFill>
            </a:endParaRPr>
          </a:p>
        </p:txBody>
      </p:sp>
      <p:sp>
        <p:nvSpPr>
          <p:cNvPr id="4" name="TextBox 3"/>
          <p:cNvSpPr txBox="1"/>
          <p:nvPr/>
        </p:nvSpPr>
        <p:spPr>
          <a:xfrm>
            <a:off x="467544" y="985493"/>
            <a:ext cx="7992888" cy="1136208"/>
          </a:xfrm>
          <a:prstGeom prst="rect">
            <a:avLst/>
          </a:prstGeom>
          <a:noFill/>
        </p:spPr>
        <p:txBody>
          <a:bodyPr wrap="square" rtlCol="0">
            <a:spAutoFit/>
          </a:bodyPr>
          <a:lstStyle/>
          <a:p>
            <a:pPr algn="just">
              <a:lnSpc>
                <a:spcPts val="2800"/>
              </a:lnSpc>
            </a:pPr>
            <a:r>
              <a:rPr lang="en-US" altLang="zh-CN" dirty="0" smtClean="0"/>
              <a:t>          </a:t>
            </a:r>
            <a:r>
              <a:rPr lang="zh-CN" altLang="zh-CN" dirty="0" smtClean="0"/>
              <a:t>在实验中利用</a:t>
            </a:r>
            <a:r>
              <a:rPr lang="en-US" altLang="zh-CN" dirty="0" err="1" smtClean="0"/>
              <a:t>Wheel_getValue</a:t>
            </a:r>
            <a:r>
              <a:rPr lang="en-US" altLang="zh-CN" dirty="0" smtClean="0"/>
              <a:t>()</a:t>
            </a:r>
            <a:r>
              <a:rPr lang="zh-CN" altLang="zh-CN" dirty="0" smtClean="0"/>
              <a:t>函数，进行</a:t>
            </a:r>
            <a:r>
              <a:rPr lang="en-US" altLang="zh-CN" dirty="0" smtClean="0"/>
              <a:t>ADC</a:t>
            </a:r>
            <a:r>
              <a:rPr lang="zh-CN" altLang="zh-CN" dirty="0" smtClean="0"/>
              <a:t>采样。在该函数中，给出开始采样信号后，程序会进入低功耗模式</a:t>
            </a:r>
            <a:r>
              <a:rPr lang="en-US" altLang="zh-CN" dirty="0" smtClean="0"/>
              <a:t>0</a:t>
            </a:r>
            <a:r>
              <a:rPr lang="zh-CN" altLang="zh-CN" dirty="0" smtClean="0"/>
              <a:t>，</a:t>
            </a:r>
            <a:r>
              <a:rPr lang="en-US" altLang="zh-CN" dirty="0" smtClean="0"/>
              <a:t>CPU</a:t>
            </a:r>
            <a:r>
              <a:rPr lang="zh-CN" altLang="zh-CN" dirty="0" smtClean="0"/>
              <a:t>会关断，等待采样完成后置位采样中断标志位，唤醒</a:t>
            </a:r>
            <a:r>
              <a:rPr lang="en-US" altLang="zh-CN" dirty="0" smtClean="0"/>
              <a:t>CPU</a:t>
            </a:r>
            <a:r>
              <a:rPr lang="zh-CN" altLang="zh-CN" dirty="0" smtClean="0"/>
              <a:t>，之后进入采样中断服务程序，读取采样转换值。</a:t>
            </a:r>
            <a:endParaRPr lang="zh-CN" altLang="en-US" dirty="0"/>
          </a:p>
        </p:txBody>
      </p:sp>
      <p:sp>
        <p:nvSpPr>
          <p:cNvPr id="13312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33121" name="Text Box 1"/>
          <p:cNvSpPr txBox="1">
            <a:spLocks noChangeArrowheads="1"/>
          </p:cNvSpPr>
          <p:nvPr/>
        </p:nvSpPr>
        <p:spPr bwMode="auto">
          <a:xfrm>
            <a:off x="467544" y="2204864"/>
            <a:ext cx="8280920" cy="4185761"/>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19050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uint16_t</a:t>
            </a: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400" b="1"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Wheel_getValue</a:t>
            </a: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4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1905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1905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ADC12IE = 0x01;                      </a:t>
            </a:r>
            <a:r>
              <a:rPr kumimoji="0" lang="en-US" altLang="zh-CN" sz="14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 </a:t>
            </a:r>
            <a:r>
              <a:rPr kumimoji="0" lang="zh-CN" altLang="en-US" sz="14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使能</a:t>
            </a:r>
            <a:r>
              <a:rPr kumimoji="0" lang="en-US" altLang="zh-CN" sz="14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ADC</a:t>
            </a:r>
            <a:r>
              <a:rPr kumimoji="0" lang="zh-CN" altLang="en-US" sz="14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中断</a:t>
            </a:r>
            <a:endParaRPr kumimoji="0" lang="zh-CN" altLang="en-US"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19050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ADC12CTL0 |= ADC12SC;             </a:t>
            </a:r>
            <a:r>
              <a:rPr kumimoji="0" lang="en-US" altLang="zh-CN" sz="14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 </a:t>
            </a:r>
            <a:r>
              <a:rPr kumimoji="0" lang="zh-CN" altLang="en-US" sz="14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开始采样转换</a:t>
            </a:r>
            <a:endParaRPr kumimoji="0" lang="zh-CN" altLang="en-US"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1905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__</a:t>
            </a:r>
            <a:r>
              <a:rPr kumimoji="0" lang="en-US" altLang="zh-CN" sz="1400"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bis_SR_register</a:t>
            </a: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(LPM0_bits + GIE); </a:t>
            </a:r>
            <a:r>
              <a:rPr kumimoji="0" lang="en-US" altLang="zh-CN" sz="14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 </a:t>
            </a:r>
            <a:r>
              <a:rPr kumimoji="0" lang="zh-CN" altLang="en-US" sz="14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进低功耗模式</a:t>
            </a:r>
            <a:r>
              <a:rPr kumimoji="0" lang="en-US" altLang="zh-CN" sz="14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0</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1905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ADC12IE = 0x00;                </a:t>
            </a:r>
            <a:r>
              <a:rPr kumimoji="0" lang="en-US" altLang="zh-CN" sz="14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 </a:t>
            </a:r>
            <a:r>
              <a:rPr kumimoji="0" lang="zh-CN" altLang="en-US" sz="14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禁用</a:t>
            </a:r>
            <a:r>
              <a:rPr kumimoji="0" lang="en-US" altLang="zh-CN" sz="14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ADC</a:t>
            </a:r>
            <a:r>
              <a:rPr kumimoji="0" lang="zh-CN" altLang="en-US" sz="14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中断</a:t>
            </a:r>
            <a:endParaRPr kumimoji="0" lang="zh-CN" altLang="en-US"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19050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4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a:t>
            </a:r>
            <a:r>
              <a:rPr kumimoji="0" lang="zh-CN" altLang="en-US" sz="14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以下采样消抖</a:t>
            </a:r>
            <a:endParaRPr kumimoji="0" lang="zh-CN" altLang="en-US"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19050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4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if</a:t>
            </a: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400"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positionData</a:t>
            </a: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&gt; </a:t>
            </a:r>
            <a:r>
              <a:rPr kumimoji="0" lang="en-US" altLang="zh-CN" sz="1400"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positionDataOld</a:t>
            </a: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1905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4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if</a:t>
            </a: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400"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positionData</a:t>
            </a: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 </a:t>
            </a:r>
            <a:r>
              <a:rPr kumimoji="0" lang="en-US" altLang="zh-CN" sz="1400"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positionDataOld</a:t>
            </a: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&gt; 10)</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1905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400"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positionDataOld</a:t>
            </a: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 </a:t>
            </a:r>
            <a:r>
              <a:rPr kumimoji="0" lang="en-US" altLang="zh-CN" sz="1400"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positionData</a:t>
            </a: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1905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4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else</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1905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400"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positionData</a:t>
            </a: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 </a:t>
            </a:r>
            <a:r>
              <a:rPr kumimoji="0" lang="en-US" altLang="zh-CN" sz="1400"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positionDataOld</a:t>
            </a: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1905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4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else</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1905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4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if</a:t>
            </a: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400"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positionDataOld</a:t>
            </a: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 </a:t>
            </a:r>
            <a:r>
              <a:rPr kumimoji="0" lang="en-US" altLang="zh-CN" sz="1400"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positionData</a:t>
            </a: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&gt; 10)</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1905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400"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positionDataOld</a:t>
            </a: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 </a:t>
            </a:r>
            <a:r>
              <a:rPr kumimoji="0" lang="en-US" altLang="zh-CN" sz="1400"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positionData</a:t>
            </a: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1905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4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else</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1905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400"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positionData</a:t>
            </a: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 </a:t>
            </a:r>
            <a:r>
              <a:rPr kumimoji="0" lang="en-US" altLang="zh-CN" sz="1400"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positionDataOld</a:t>
            </a: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1905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4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return</a:t>
            </a: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400"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positionData</a:t>
            </a: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1905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3121"/>
                                        </p:tgtEl>
                                        <p:attrNameLst>
                                          <p:attrName>style.visibility</p:attrName>
                                        </p:attrNameLst>
                                      </p:cBhvr>
                                      <p:to>
                                        <p:strVal val="visible"/>
                                      </p:to>
                                    </p:set>
                                    <p:animEffect transition="in" filter="fade">
                                      <p:cBhvr>
                                        <p:cTn id="7" dur="1000"/>
                                        <p:tgtEl>
                                          <p:spTgt spid="133121"/>
                                        </p:tgtEl>
                                      </p:cBhvr>
                                    </p:animEffect>
                                    <p:anim calcmode="lin" valueType="num">
                                      <p:cBhvr>
                                        <p:cTn id="8" dur="1000" fill="hold"/>
                                        <p:tgtEl>
                                          <p:spTgt spid="133121"/>
                                        </p:tgtEl>
                                        <p:attrNameLst>
                                          <p:attrName>ppt_x</p:attrName>
                                        </p:attrNameLst>
                                      </p:cBhvr>
                                      <p:tavLst>
                                        <p:tav tm="0">
                                          <p:val>
                                            <p:strVal val="#ppt_x"/>
                                          </p:val>
                                        </p:tav>
                                        <p:tav tm="100000">
                                          <p:val>
                                            <p:strVal val="#ppt_x"/>
                                          </p:val>
                                        </p:tav>
                                      </p:tavLst>
                                    </p:anim>
                                    <p:anim calcmode="lin" valueType="num">
                                      <p:cBhvr>
                                        <p:cTn id="9" dur="1000" fill="hold"/>
                                        <p:tgtEl>
                                          <p:spTgt spid="1331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457200" y="274638"/>
            <a:ext cx="8229600" cy="706090"/>
          </a:xfrm>
          <a:prstGeom prst="rect">
            <a:avLst/>
          </a:prstGeom>
        </p:spPr>
        <p:txBody>
          <a:bodyPr vert="horz" lIns="91440" tIns="45720" rIns="91440" bIns="45720" rtlCol="0" anchor="ctr">
            <a:normAutofit/>
          </a:bodyPr>
          <a:lstStyle/>
          <a:p>
            <a:pPr algn="ctr"/>
            <a:r>
              <a:rPr lang="zh-CN" altLang="zh-CN" sz="3600" b="1" dirty="0" smtClean="0">
                <a:solidFill>
                  <a:schemeClr val="bg1"/>
                </a:solidFill>
              </a:rPr>
              <a:t>实验原理</a:t>
            </a:r>
            <a:endParaRPr lang="zh-CN" altLang="zh-CN" sz="3600" b="1" dirty="0">
              <a:solidFill>
                <a:schemeClr val="bg1"/>
              </a:solidFill>
            </a:endParaRPr>
          </a:p>
        </p:txBody>
      </p:sp>
      <p:sp>
        <p:nvSpPr>
          <p:cNvPr id="4" name="TextBox 3"/>
          <p:cNvSpPr txBox="1"/>
          <p:nvPr/>
        </p:nvSpPr>
        <p:spPr>
          <a:xfrm>
            <a:off x="539552" y="1090600"/>
            <a:ext cx="7776864" cy="1854354"/>
          </a:xfrm>
          <a:prstGeom prst="rect">
            <a:avLst/>
          </a:prstGeom>
          <a:noFill/>
        </p:spPr>
        <p:txBody>
          <a:bodyPr wrap="square" rtlCol="0">
            <a:spAutoFit/>
          </a:bodyPr>
          <a:lstStyle/>
          <a:p>
            <a:pPr algn="just">
              <a:lnSpc>
                <a:spcPts val="2800"/>
              </a:lnSpc>
            </a:pPr>
            <a:r>
              <a:rPr lang="en-US" altLang="zh-CN" dirty="0" smtClean="0"/>
              <a:t>          </a:t>
            </a:r>
            <a:r>
              <a:rPr lang="zh-CN" altLang="zh-CN" dirty="0" smtClean="0"/>
              <a:t>当采样完成，</a:t>
            </a:r>
            <a:r>
              <a:rPr lang="en-US" altLang="zh-CN" dirty="0" smtClean="0"/>
              <a:t>ADC12</a:t>
            </a:r>
            <a:r>
              <a:rPr lang="zh-CN" altLang="zh-CN" dirty="0" smtClean="0"/>
              <a:t>硬件会自动将转换结果存储到相应的</a:t>
            </a:r>
            <a:r>
              <a:rPr lang="en-US" altLang="zh-CN" dirty="0" smtClean="0"/>
              <a:t>ADC12MEM</a:t>
            </a:r>
            <a:r>
              <a:rPr lang="zh-CN" altLang="zh-CN" dirty="0" smtClean="0"/>
              <a:t>存储中，每个转换存储器</a:t>
            </a:r>
            <a:r>
              <a:rPr lang="en-US" altLang="zh-CN" dirty="0" smtClean="0"/>
              <a:t>ADC12MEMx</a:t>
            </a:r>
            <a:r>
              <a:rPr lang="zh-CN" altLang="zh-CN" dirty="0" smtClean="0"/>
              <a:t>都有自己对应的控制寄存器</a:t>
            </a:r>
            <a:r>
              <a:rPr lang="en-US" altLang="zh-CN" dirty="0" smtClean="0"/>
              <a:t>ADC12MCTLx</a:t>
            </a:r>
            <a:r>
              <a:rPr lang="zh-CN" altLang="zh-CN" dirty="0" smtClean="0"/>
              <a:t>，以控制各个转换存储器选择基本的转换条件。齿轮电位计采样，使用了</a:t>
            </a:r>
            <a:r>
              <a:rPr lang="en-US" altLang="zh-CN" dirty="0" smtClean="0"/>
              <a:t>ADC12MCTL0</a:t>
            </a:r>
            <a:r>
              <a:rPr lang="zh-CN" altLang="zh-CN" dirty="0" smtClean="0"/>
              <a:t>控制寄存器，因此转换结果存储在</a:t>
            </a:r>
            <a:r>
              <a:rPr lang="en-US" altLang="zh-CN" dirty="0" smtClean="0"/>
              <a:t>ADC12MEM0</a:t>
            </a:r>
            <a:r>
              <a:rPr lang="zh-CN" altLang="zh-CN" dirty="0" smtClean="0"/>
              <a:t>中，实验中利用以下中断服务程序读取采样转换结果：</a:t>
            </a:r>
            <a:endParaRPr lang="zh-CN" altLang="en-US" dirty="0"/>
          </a:p>
        </p:txBody>
      </p:sp>
      <p:sp>
        <p:nvSpPr>
          <p:cNvPr id="13414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34145" name="Text Box 1"/>
          <p:cNvSpPr txBox="1">
            <a:spLocks noChangeArrowheads="1"/>
          </p:cNvSpPr>
          <p:nvPr/>
        </p:nvSpPr>
        <p:spPr bwMode="auto">
          <a:xfrm>
            <a:off x="611560" y="3068960"/>
            <a:ext cx="7560840" cy="2880320"/>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69850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a:t>
            </a:r>
            <a:r>
              <a:rPr kumimoji="0" lang="en-US" altLang="zh-CN" sz="1400" b="1" i="0" u="none" strike="noStrike" cap="none" normalizeH="0" baseline="0" dirty="0" err="1" smtClean="0">
                <a:ln>
                  <a:noFill/>
                </a:ln>
                <a:solidFill>
                  <a:srgbClr val="7F0055"/>
                </a:solidFill>
                <a:effectLst/>
                <a:latin typeface="Courier New" pitchFamily="49" charset="0"/>
                <a:ea typeface="宋体" pitchFamily="2" charset="-122"/>
                <a:cs typeface="Courier New" pitchFamily="49" charset="0"/>
              </a:rPr>
              <a:t>pragma</a:t>
            </a: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vector = ADC12_VECTOR</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69850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__interrupt</a:t>
            </a: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4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400"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ADC12_ISR</a:t>
            </a: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4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6985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6985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4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switch</a:t>
            </a: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(__</a:t>
            </a:r>
            <a:r>
              <a:rPr kumimoji="0" lang="en-US" altLang="zh-CN" sz="1400"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even_in_range</a:t>
            </a: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(ADC12IV, ADC12IV_ADC12IFG15))</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6985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6985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400" b="0" i="0" u="none" strike="noStrike" cap="none" normalizeH="0" baseline="0" dirty="0" smtClean="0">
                <a:ln>
                  <a:noFill/>
                </a:ln>
                <a:solidFill>
                  <a:srgbClr val="000000"/>
                </a:solidFill>
                <a:effectLst/>
                <a:latin typeface="Arial"/>
                <a:ea typeface="宋体" pitchFamily="2" charset="-122"/>
                <a:cs typeface="Courier New" pitchFamily="49" charset="0"/>
              </a:rPr>
              <a:t>…………</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6985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4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case</a:t>
            </a: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ADC12IV_ADC12IFG0:</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6985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400"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positionData</a:t>
            </a: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 ADC12MEM0;       </a:t>
            </a:r>
            <a:r>
              <a:rPr kumimoji="0" lang="en-US" altLang="zh-CN" sz="14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 </a:t>
            </a:r>
            <a:r>
              <a:rPr kumimoji="0" lang="zh-CN" altLang="en-US" sz="14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读取转换结果</a:t>
            </a:r>
            <a:endParaRPr lang="en-US" altLang="zh-CN" sz="1400" dirty="0" smtClean="0">
              <a:solidFill>
                <a:srgbClr val="3F7F5F"/>
              </a:solidFill>
              <a:latin typeface="Courier New" pitchFamily="49" charset="0"/>
              <a:ea typeface="宋体" pitchFamily="2" charset="-122"/>
              <a:cs typeface="Courier New" pitchFamily="49" charset="0"/>
            </a:endParaRPr>
          </a:p>
          <a:p>
            <a:pPr marL="0" marR="0" lvl="0" indent="6985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__</a:t>
            </a:r>
            <a:r>
              <a:rPr kumimoji="0" lang="en-US" altLang="zh-CN" sz="1400"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bic_SR_register_on_exit</a:t>
            </a: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(LPM0_bits);                 </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6985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4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break</a:t>
            </a: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6985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400" b="0" i="0" u="none" strike="noStrike" cap="none" normalizeH="0" baseline="0" dirty="0" smtClean="0">
                <a:ln>
                  <a:noFill/>
                </a:ln>
                <a:solidFill>
                  <a:srgbClr val="000000"/>
                </a:solidFill>
                <a:effectLst/>
                <a:latin typeface="Arial"/>
                <a:ea typeface="宋体" pitchFamily="2" charset="-122"/>
                <a:cs typeface="Courier New" pitchFamily="49" charset="0"/>
              </a:rPr>
              <a:t>…………</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6985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6985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p:txBody>
      </p:sp>
      <p:pic>
        <p:nvPicPr>
          <p:cNvPr id="6" name="图片 5" descr="图片1.gif">
            <a:hlinkClick r:id="rId2" action="ppaction://hlinksldjump"/>
          </p:cNvPr>
          <p:cNvPicPr>
            <a:picLocks noChangeAspect="1"/>
          </p:cNvPicPr>
          <p:nvPr/>
        </p:nvPicPr>
        <p:blipFill>
          <a:blip r:embed="rId3" cstate="print"/>
          <a:stretch>
            <a:fillRect/>
          </a:stretch>
        </p:blipFill>
        <p:spPr>
          <a:xfrm>
            <a:off x="8086278" y="5863158"/>
            <a:ext cx="878210" cy="8782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childTnLst>
                                    <p:set>
                                      <p:cBhvr>
                                        <p:cTn id="6" dur="1" fill="hold">
                                          <p:stCondLst>
                                            <p:cond delay="0"/>
                                          </p:stCondLst>
                                        </p:cTn>
                                        <p:tgtEl>
                                          <p:spTgt spid="134145"/>
                                        </p:tgtEl>
                                        <p:attrNameLst>
                                          <p:attrName>style.visibility</p:attrName>
                                        </p:attrNameLst>
                                      </p:cBhvr>
                                      <p:to>
                                        <p:strVal val="visible"/>
                                      </p:to>
                                    </p:set>
                                    <p:animScale>
                                      <p:cBhvr>
                                        <p:cTn id="7" dur="1000" decel="50000" fill="hold">
                                          <p:stCondLst>
                                            <p:cond delay="0"/>
                                          </p:stCondLst>
                                        </p:cTn>
                                        <p:tgtEl>
                                          <p:spTgt spid="13414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34145"/>
                                        </p:tgtEl>
                                        <p:attrNameLst>
                                          <p:attrName>ppt_x</p:attrName>
                                          <p:attrName>ppt_y</p:attrName>
                                        </p:attrNameLst>
                                      </p:cBhvr>
                                    </p:animMotion>
                                    <p:animEffect transition="in" filter="fade">
                                      <p:cBhvr>
                                        <p:cTn id="9" dur="1000"/>
                                        <p:tgtEl>
                                          <p:spTgt spid="134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457200" y="274638"/>
            <a:ext cx="8229600" cy="706090"/>
          </a:xfrm>
          <a:prstGeom prst="rect">
            <a:avLst/>
          </a:prstGeom>
        </p:spPr>
        <p:txBody>
          <a:bodyPr vert="horz" lIns="91440" tIns="45720" rIns="91440" bIns="45720" rtlCol="0" anchor="ctr">
            <a:normAutofit/>
          </a:bodyPr>
          <a:lstStyle/>
          <a:p>
            <a:pPr algn="ctr"/>
            <a:r>
              <a:rPr lang="zh-CN" altLang="zh-CN" sz="3600" b="1" dirty="0" smtClean="0">
                <a:solidFill>
                  <a:schemeClr val="bg1"/>
                </a:solidFill>
              </a:rPr>
              <a:t>对比度调节实验</a:t>
            </a:r>
            <a:endParaRPr lang="zh-CN" altLang="zh-CN" sz="3600" b="1" dirty="0">
              <a:solidFill>
                <a:schemeClr val="bg1"/>
              </a:solidFill>
            </a:endParaRPr>
          </a:p>
        </p:txBody>
      </p:sp>
      <p:sp>
        <p:nvSpPr>
          <p:cNvPr id="4" name="TextBox 3"/>
          <p:cNvSpPr txBox="1"/>
          <p:nvPr/>
        </p:nvSpPr>
        <p:spPr>
          <a:xfrm>
            <a:off x="827584" y="1268760"/>
            <a:ext cx="2840842" cy="369332"/>
          </a:xfrm>
          <a:prstGeom prst="rect">
            <a:avLst/>
          </a:prstGeom>
          <a:noFill/>
        </p:spPr>
        <p:txBody>
          <a:bodyPr wrap="none" rtlCol="0">
            <a:spAutoFit/>
          </a:bodyPr>
          <a:lstStyle/>
          <a:p>
            <a:r>
              <a:rPr lang="en-US" altLang="zh-CN" dirty="0" smtClean="0">
                <a:latin typeface="+mn-ea"/>
              </a:rPr>
              <a:t>1</a:t>
            </a:r>
            <a:r>
              <a:rPr lang="zh-CN" altLang="en-US" dirty="0" smtClean="0">
                <a:latin typeface="+mn-ea"/>
              </a:rPr>
              <a:t>、</a:t>
            </a:r>
            <a:r>
              <a:rPr lang="zh-CN" altLang="zh-CN" dirty="0" smtClean="0">
                <a:latin typeface="+mn-ea"/>
              </a:rPr>
              <a:t>该实验的程序代码</a:t>
            </a:r>
            <a:r>
              <a:rPr lang="zh-CN" altLang="en-US" dirty="0" smtClean="0">
                <a:latin typeface="+mn-ea"/>
              </a:rPr>
              <a:t>为：</a:t>
            </a:r>
            <a:endParaRPr lang="zh-CN" altLang="en-US" dirty="0">
              <a:latin typeface="+mn-ea"/>
            </a:endParaRPr>
          </a:p>
        </p:txBody>
      </p:sp>
      <p:sp>
        <p:nvSpPr>
          <p:cNvPr id="4608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6081" name="Text Box 1"/>
          <p:cNvSpPr txBox="1">
            <a:spLocks noChangeArrowheads="1"/>
          </p:cNvSpPr>
          <p:nvPr/>
        </p:nvSpPr>
        <p:spPr bwMode="auto">
          <a:xfrm>
            <a:off x="611560" y="2423790"/>
            <a:ext cx="3600400" cy="1077218"/>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ContrastSetting</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0" i="0" u="none" strike="noStrike" cap="none" normalizeH="0" baseline="0" dirty="0" smtClean="0">
                <a:ln>
                  <a:noFill/>
                </a:ln>
                <a:solidFill>
                  <a:srgbClr val="000000"/>
                </a:solidFill>
                <a:effectLst/>
                <a:latin typeface="Arial"/>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p:txBody>
      </p:sp>
      <p:grpSp>
        <p:nvGrpSpPr>
          <p:cNvPr id="12" name="组合 11"/>
          <p:cNvGrpSpPr/>
          <p:nvPr/>
        </p:nvGrpSpPr>
        <p:grpSpPr>
          <a:xfrm>
            <a:off x="755576" y="3717032"/>
            <a:ext cx="4183360" cy="2924944"/>
            <a:chOff x="755576" y="3717032"/>
            <a:chExt cx="4183360" cy="2924944"/>
          </a:xfrm>
        </p:grpSpPr>
        <p:sp>
          <p:nvSpPr>
            <p:cNvPr id="10" name="AutoShape 28"/>
            <p:cNvSpPr>
              <a:spLocks noChangeArrowheads="1"/>
            </p:cNvSpPr>
            <p:nvPr/>
          </p:nvSpPr>
          <p:spPr bwMode="gray">
            <a:xfrm rot="16200000" flipV="1">
              <a:off x="2068860" y="3771900"/>
              <a:ext cx="2924944" cy="2815208"/>
            </a:xfrm>
            <a:prstGeom prst="triangle">
              <a:avLst>
                <a:gd name="adj" fmla="val 50000"/>
              </a:avLst>
            </a:prstGeom>
            <a:gradFill rotWithShape="1">
              <a:gsLst>
                <a:gs pos="0">
                  <a:schemeClr val="accent1"/>
                </a:gs>
                <a:gs pos="100000">
                  <a:schemeClr val="accent1">
                    <a:gamma/>
                    <a:tint val="0"/>
                    <a:invGamma/>
                  </a:schemeClr>
                </a:gs>
              </a:gsLst>
              <a:lin ang="5400000" scaled="1"/>
            </a:gradFill>
            <a:ln w="9525">
              <a:noFill/>
              <a:miter lim="800000"/>
              <a:headEnd/>
              <a:tailEnd/>
            </a:ln>
            <a:effectLst/>
          </p:spPr>
          <p:txBody>
            <a:bodyPr wrap="none" anchor="ctr"/>
            <a:lstStyle/>
            <a:p>
              <a:pPr>
                <a:defRPr/>
              </a:pPr>
              <a:endParaRPr lang="zh-CN" altLang="en-US">
                <a:latin typeface="Arial" charset="0"/>
                <a:ea typeface="宋体" pitchFamily="2" charset="-122"/>
              </a:endParaRPr>
            </a:p>
          </p:txBody>
        </p:sp>
        <p:sp>
          <p:nvSpPr>
            <p:cNvPr id="7" name="TextBox 6"/>
            <p:cNvSpPr txBox="1"/>
            <p:nvPr/>
          </p:nvSpPr>
          <p:spPr>
            <a:xfrm>
              <a:off x="755576" y="4869160"/>
              <a:ext cx="1686680" cy="369332"/>
            </a:xfrm>
            <a:prstGeom prst="rect">
              <a:avLst/>
            </a:prstGeom>
            <a:noFill/>
          </p:spPr>
          <p:txBody>
            <a:bodyPr wrap="none" rtlCol="0">
              <a:spAutoFit/>
            </a:bodyPr>
            <a:lstStyle/>
            <a:p>
              <a:r>
                <a:rPr lang="en-US" altLang="zh-CN" dirty="0" smtClean="0"/>
                <a:t>2</a:t>
              </a:r>
              <a:r>
                <a:rPr lang="zh-CN" altLang="en-US" dirty="0" smtClean="0"/>
                <a:t>、程序流程：</a:t>
              </a:r>
              <a:endParaRPr lang="zh-CN" altLang="en-US" dirty="0"/>
            </a:p>
          </p:txBody>
        </p:sp>
      </p:grpSp>
      <p:sp>
        <p:nvSpPr>
          <p:cNvPr id="46085"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3" name="组合 12"/>
          <p:cNvGrpSpPr/>
          <p:nvPr/>
        </p:nvGrpSpPr>
        <p:grpSpPr>
          <a:xfrm>
            <a:off x="5220072" y="1628800"/>
            <a:ext cx="2880320" cy="4712568"/>
            <a:chOff x="5220072" y="1628800"/>
            <a:chExt cx="2880320" cy="4712568"/>
          </a:xfrm>
        </p:grpSpPr>
        <p:sp>
          <p:nvSpPr>
            <p:cNvPr id="11" name="圆角矩形 10"/>
            <p:cNvSpPr/>
            <p:nvPr/>
          </p:nvSpPr>
          <p:spPr>
            <a:xfrm>
              <a:off x="5220072" y="1628800"/>
              <a:ext cx="2880320" cy="4712568"/>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a:ln>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aphicFrame>
          <p:nvGraphicFramePr>
            <p:cNvPr id="46084" name="Object 4"/>
            <p:cNvGraphicFramePr>
              <a:graphicFrameLocks noChangeAspect="1"/>
            </p:cNvGraphicFramePr>
            <p:nvPr/>
          </p:nvGraphicFramePr>
          <p:xfrm>
            <a:off x="5364088" y="1772816"/>
            <a:ext cx="2592288" cy="4248472"/>
          </p:xfrm>
          <a:graphic>
            <a:graphicData uri="http://schemas.openxmlformats.org/presentationml/2006/ole">
              <p:oleObj spid="_x0000_s46084" name="Visio" r:id="rId3" imgW="2161984" imgH="2747058" progId="Visio.Drawing.11">
                <p:embed/>
              </p:oleObj>
            </a:graphicData>
          </a:graphic>
        </p:graphicFrame>
      </p:grpSp>
      <p:sp>
        <p:nvSpPr>
          <p:cNvPr id="9" name="TextBox 8"/>
          <p:cNvSpPr txBox="1"/>
          <p:nvPr/>
        </p:nvSpPr>
        <p:spPr>
          <a:xfrm>
            <a:off x="755576" y="2116013"/>
            <a:ext cx="3241593" cy="307777"/>
          </a:xfrm>
          <a:prstGeom prst="rect">
            <a:avLst/>
          </a:prstGeom>
          <a:noFill/>
        </p:spPr>
        <p:txBody>
          <a:bodyPr wrap="none" rtlCol="0">
            <a:spAutoFit/>
          </a:bodyPr>
          <a:lstStyle/>
          <a:p>
            <a:r>
              <a:rPr lang="en-US" altLang="zh-CN" sz="1400" dirty="0" smtClean="0"/>
              <a:t>(</a:t>
            </a:r>
            <a:r>
              <a:rPr lang="zh-CN" altLang="zh-CN" sz="1400" dirty="0" smtClean="0"/>
              <a:t>该实验的程序代码包含在</a:t>
            </a:r>
            <a:r>
              <a:rPr lang="en-US" altLang="zh-CN" sz="1400" dirty="0" smtClean="0"/>
              <a:t>lab1.c</a:t>
            </a:r>
            <a:r>
              <a:rPr lang="zh-CN" altLang="zh-CN" sz="1400" dirty="0" smtClean="0"/>
              <a:t>文件内</a:t>
            </a:r>
            <a:r>
              <a:rPr lang="en-US" altLang="zh-CN" sz="1400" dirty="0" smtClean="0"/>
              <a:t>)</a:t>
            </a:r>
            <a:endParaRPr lang="zh-CN" altLang="en-US"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ppt_x</p:attrName>
                                        </p:attrNameLst>
                                      </p:cBhvr>
                                      <p:tavLst>
                                        <p:tav tm="0">
                                          <p:val>
                                            <p:strVal val="#ppt_x-.2"/>
                                          </p:val>
                                        </p:tav>
                                        <p:tav tm="100000">
                                          <p:val>
                                            <p:strVal val="#ppt_x"/>
                                          </p:val>
                                        </p:tav>
                                      </p:tavLst>
                                    </p:anim>
                                    <p:anim calcmode="lin" valueType="num">
                                      <p:cBhvr>
                                        <p:cTn id="8" dur="1000" fill="hold"/>
                                        <p:tgtEl>
                                          <p:spTgt spid="12"/>
                                        </p:tgtEl>
                                        <p:attrNameLst>
                                          <p:attrName>ppt_y</p:attrName>
                                        </p:attrNameLst>
                                      </p:cBhvr>
                                      <p:tavLst>
                                        <p:tav tm="0">
                                          <p:val>
                                            <p:strVal val="#ppt_y"/>
                                          </p:val>
                                        </p:tav>
                                        <p:tav tm="100000">
                                          <p:val>
                                            <p:strVal val="#ppt_y"/>
                                          </p:val>
                                        </p:tav>
                                      </p:tavLst>
                                    </p:anim>
                                    <p:animEffect transition="in" filter="wipe(right)" prLst="gradientSize: 0.1">
                                      <p:cBhvr>
                                        <p:cTn id="9" dur="1000"/>
                                        <p:tgtEl>
                                          <p:spTgt spid="12"/>
                                        </p:tgtEl>
                                      </p:cBhvr>
                                    </p:animEffect>
                                  </p:childTnLst>
                                </p:cTn>
                              </p:par>
                            </p:childTnLst>
                          </p:cTn>
                        </p:par>
                        <p:par>
                          <p:cTn id="10" fill="hold">
                            <p:stCondLst>
                              <p:cond delay="1000"/>
                            </p:stCondLst>
                            <p:childTnLst>
                              <p:par>
                                <p:cTn id="11" presetID="17" presetClass="entr" presetSubtype="1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500" fill="hold"/>
                                        <p:tgtEl>
                                          <p:spTgt spid="13"/>
                                        </p:tgtEl>
                                        <p:attrNameLst>
                                          <p:attrName>ppt_w</p:attrName>
                                        </p:attrNameLst>
                                      </p:cBhvr>
                                      <p:tavLst>
                                        <p:tav tm="0">
                                          <p:val>
                                            <p:fltVal val="0"/>
                                          </p:val>
                                        </p:tav>
                                        <p:tav tm="100000">
                                          <p:val>
                                            <p:strVal val="#ppt_w"/>
                                          </p:val>
                                        </p:tav>
                                      </p:tavLst>
                                    </p:anim>
                                    <p:anim calcmode="lin" valueType="num">
                                      <p:cBhvr>
                                        <p:cTn id="14" dur="500" fill="hold"/>
                                        <p:tgtEl>
                                          <p:spTgt spid="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457200" y="274638"/>
            <a:ext cx="8229600" cy="706090"/>
          </a:xfrm>
          <a:prstGeom prst="rect">
            <a:avLst/>
          </a:prstGeom>
        </p:spPr>
        <p:txBody>
          <a:bodyPr vert="horz" lIns="91440" tIns="45720" rIns="91440" bIns="45720" rtlCol="0" anchor="ctr">
            <a:normAutofit/>
          </a:bodyPr>
          <a:lstStyle/>
          <a:p>
            <a:pPr algn="ctr"/>
            <a:r>
              <a:rPr lang="zh-CN" altLang="zh-CN" sz="3600" b="1" dirty="0" smtClean="0">
                <a:solidFill>
                  <a:schemeClr val="bg1"/>
                </a:solidFill>
              </a:rPr>
              <a:t>对比度调节实验</a:t>
            </a:r>
            <a:endParaRPr lang="zh-CN" altLang="zh-CN" sz="3600" b="1" dirty="0">
              <a:solidFill>
                <a:schemeClr val="bg1"/>
              </a:solidFill>
            </a:endParaRPr>
          </a:p>
        </p:txBody>
      </p:sp>
      <p:sp>
        <p:nvSpPr>
          <p:cNvPr id="4" name="TextBox 3"/>
          <p:cNvSpPr txBox="1"/>
          <p:nvPr/>
        </p:nvSpPr>
        <p:spPr>
          <a:xfrm>
            <a:off x="755576" y="1052736"/>
            <a:ext cx="1686680" cy="369332"/>
          </a:xfrm>
          <a:prstGeom prst="rect">
            <a:avLst/>
          </a:prstGeom>
          <a:noFill/>
        </p:spPr>
        <p:txBody>
          <a:bodyPr wrap="none" rtlCol="0">
            <a:spAutoFit/>
          </a:bodyPr>
          <a:lstStyle/>
          <a:p>
            <a:r>
              <a:rPr lang="en-US" altLang="zh-CN" dirty="0" smtClean="0"/>
              <a:t>3</a:t>
            </a:r>
            <a:r>
              <a:rPr lang="zh-CN" altLang="en-US" dirty="0" smtClean="0"/>
              <a:t>、</a:t>
            </a:r>
            <a:r>
              <a:rPr lang="zh-CN" altLang="zh-CN" dirty="0" smtClean="0"/>
              <a:t>实验步骤</a:t>
            </a:r>
            <a:r>
              <a:rPr lang="zh-CN" altLang="en-US" dirty="0" smtClean="0"/>
              <a:t>：</a:t>
            </a:r>
            <a:endParaRPr lang="zh-CN" altLang="en-US" dirty="0"/>
          </a:p>
        </p:txBody>
      </p:sp>
      <p:sp>
        <p:nvSpPr>
          <p:cNvPr id="5" name="TextBox 4"/>
          <p:cNvSpPr txBox="1"/>
          <p:nvPr/>
        </p:nvSpPr>
        <p:spPr>
          <a:xfrm>
            <a:off x="899592" y="2132856"/>
            <a:ext cx="184731" cy="369332"/>
          </a:xfrm>
          <a:prstGeom prst="rect">
            <a:avLst/>
          </a:prstGeom>
          <a:noFill/>
        </p:spPr>
        <p:txBody>
          <a:bodyPr wrap="none" rtlCol="0">
            <a:spAutoFit/>
          </a:bodyPr>
          <a:lstStyle/>
          <a:p>
            <a:endParaRPr lang="zh-CN" altLang="en-US" dirty="0"/>
          </a:p>
        </p:txBody>
      </p:sp>
      <p:graphicFrame>
        <p:nvGraphicFramePr>
          <p:cNvPr id="6" name="对象 5"/>
          <p:cNvGraphicFramePr>
            <a:graphicFrameLocks noChangeAspect="1"/>
          </p:cNvGraphicFramePr>
          <p:nvPr/>
        </p:nvGraphicFramePr>
        <p:xfrm>
          <a:off x="762000" y="1485900"/>
          <a:ext cx="7378700" cy="3467100"/>
        </p:xfrm>
        <a:graphic>
          <a:graphicData uri="http://schemas.openxmlformats.org/presentationml/2006/ole">
            <p:oleObj spid="_x0000_s47106" name="文档" r:id="rId3" imgW="6084939" imgH="2866965" progId="Word.Document.12">
              <p:embed/>
            </p:oleObj>
          </a:graphicData>
        </a:graphic>
      </p:graphicFrame>
      <p:grpSp>
        <p:nvGrpSpPr>
          <p:cNvPr id="11" name="组合 10"/>
          <p:cNvGrpSpPr/>
          <p:nvPr/>
        </p:nvGrpSpPr>
        <p:grpSpPr>
          <a:xfrm>
            <a:off x="1331640" y="5157192"/>
            <a:ext cx="4464496" cy="1224136"/>
            <a:chOff x="1331640" y="5157192"/>
            <a:chExt cx="4464496" cy="1224136"/>
          </a:xfrm>
        </p:grpSpPr>
        <p:sp>
          <p:nvSpPr>
            <p:cNvPr id="7" name="圆角矩形标注 6"/>
            <p:cNvSpPr/>
            <p:nvPr/>
          </p:nvSpPr>
          <p:spPr>
            <a:xfrm>
              <a:off x="1331640" y="5733256"/>
              <a:ext cx="792088" cy="432048"/>
            </a:xfrm>
            <a:prstGeom prst="wedgeRoundRectCallout">
              <a:avLst>
                <a:gd name="adj1" fmla="val 102333"/>
                <a:gd name="adj2" fmla="val 62500"/>
                <a:gd name="adj3" fmla="val 16667"/>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rgbClr val="1F111D"/>
                  </a:solidFill>
                  <a:latin typeface="华文新魏" pitchFamily="2" charset="-122"/>
                  <a:ea typeface="华文新魏" pitchFamily="2" charset="-122"/>
                </a:rPr>
                <a:t>断点</a:t>
              </a:r>
              <a:endParaRPr lang="zh-CN" altLang="en-US" b="1" dirty="0">
                <a:solidFill>
                  <a:srgbClr val="1F111D"/>
                </a:solidFill>
                <a:latin typeface="华文新魏" pitchFamily="2" charset="-122"/>
                <a:ea typeface="华文新魏" pitchFamily="2" charset="-122"/>
              </a:endParaRPr>
            </a:p>
          </p:txBody>
        </p:sp>
        <p:pic>
          <p:nvPicPr>
            <p:cNvPr id="10" name="图片 9"/>
            <p:cNvPicPr/>
            <p:nvPr/>
          </p:nvPicPr>
          <p:blipFill>
            <a:blip r:embed="rId4" cstate="print"/>
            <a:srcRect/>
            <a:stretch>
              <a:fillRect/>
            </a:stretch>
          </p:blipFill>
          <p:spPr bwMode="auto">
            <a:xfrm>
              <a:off x="2555776" y="5157192"/>
              <a:ext cx="3240360" cy="1224136"/>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457200" y="274638"/>
            <a:ext cx="8229600" cy="706090"/>
          </a:xfrm>
          <a:prstGeom prst="rect">
            <a:avLst/>
          </a:prstGeom>
        </p:spPr>
        <p:txBody>
          <a:bodyPr vert="horz" lIns="91440" tIns="45720" rIns="91440" bIns="45720" rtlCol="0" anchor="ctr">
            <a:normAutofit/>
          </a:bodyPr>
          <a:lstStyle/>
          <a:p>
            <a:pPr lvl="0" algn="ctr"/>
            <a:r>
              <a:rPr lang="zh-CN" altLang="zh-CN" sz="3600" b="1" dirty="0" smtClean="0">
                <a:solidFill>
                  <a:schemeClr val="bg1"/>
                </a:solidFill>
              </a:rPr>
              <a:t>实验目的</a:t>
            </a:r>
            <a:endParaRPr kumimoji="0" lang="zh-CN" altLang="en-US" sz="3600" b="1" i="0" u="none" strike="noStrike" kern="0" cap="none" spc="0" normalizeH="0" baseline="0" noProof="0" dirty="0">
              <a:ln>
                <a:noFill/>
              </a:ln>
              <a:solidFill>
                <a:schemeClr val="bg1"/>
              </a:solidFill>
              <a:effectLst/>
              <a:uLnTx/>
              <a:uFillTx/>
            </a:endParaRPr>
          </a:p>
        </p:txBody>
      </p:sp>
      <p:pic>
        <p:nvPicPr>
          <p:cNvPr id="4" name="图片 3" descr="图片1.gif">
            <a:hlinkClick r:id="rId2" action="ppaction://hlinksldjump"/>
          </p:cNvPr>
          <p:cNvPicPr>
            <a:picLocks noChangeAspect="1"/>
          </p:cNvPicPr>
          <p:nvPr/>
        </p:nvPicPr>
        <p:blipFill>
          <a:blip r:embed="rId3" cstate="print"/>
          <a:stretch>
            <a:fillRect/>
          </a:stretch>
        </p:blipFill>
        <p:spPr>
          <a:xfrm>
            <a:off x="8086278" y="5863158"/>
            <a:ext cx="878210" cy="878210"/>
          </a:xfrm>
          <a:prstGeom prst="rect">
            <a:avLst/>
          </a:prstGeom>
        </p:spPr>
      </p:pic>
      <p:grpSp>
        <p:nvGrpSpPr>
          <p:cNvPr id="62" name="组合 61"/>
          <p:cNvGrpSpPr/>
          <p:nvPr/>
        </p:nvGrpSpPr>
        <p:grpSpPr>
          <a:xfrm>
            <a:off x="611560" y="1412776"/>
            <a:ext cx="7920880" cy="4445496"/>
            <a:chOff x="611560" y="1412776"/>
            <a:chExt cx="7920880" cy="4445496"/>
          </a:xfrm>
        </p:grpSpPr>
        <p:sp>
          <p:nvSpPr>
            <p:cNvPr id="6" name="AutoShape 2"/>
            <p:cNvSpPr>
              <a:spLocks noChangeArrowheads="1"/>
            </p:cNvSpPr>
            <p:nvPr/>
          </p:nvSpPr>
          <p:spPr bwMode="gray">
            <a:xfrm>
              <a:off x="1784648" y="5172472"/>
              <a:ext cx="5867400" cy="685800"/>
            </a:xfrm>
            <a:prstGeom prst="roundRect">
              <a:avLst>
                <a:gd name="adj" fmla="val 16667"/>
              </a:avLst>
            </a:prstGeom>
            <a:gradFill rotWithShape="1">
              <a:gsLst>
                <a:gs pos="0">
                  <a:schemeClr val="folHlink"/>
                </a:gs>
                <a:gs pos="100000">
                  <a:schemeClr val="folHlink">
                    <a:gamma/>
                    <a:tint val="48627"/>
                    <a:invGamma/>
                  </a:schemeClr>
                </a:gs>
              </a:gsLst>
              <a:lin ang="2700000" scaled="1"/>
            </a:gradFill>
            <a:ln w="9525">
              <a:round/>
              <a:headEnd/>
              <a:tailEnd/>
            </a:ln>
            <a:effectLst/>
            <a:scene3d>
              <a:camera prst="legacyPerspectiveTop"/>
              <a:lightRig rig="legacyFlat3" dir="b"/>
            </a:scene3d>
            <a:sp3d extrusionH="3630600" prstMaterial="legacyMatte">
              <a:bevelT w="13500" h="13500" prst="angle"/>
              <a:bevelB w="13500" h="13500" prst="angle"/>
              <a:extrusionClr>
                <a:schemeClr val="folHlink"/>
              </a:extrusionClr>
            </a:sp3d>
          </p:spPr>
          <p:txBody>
            <a:bodyPr wrap="none" anchor="ctr">
              <a:flatTx/>
            </a:bodyPr>
            <a:lstStyle/>
            <a:p>
              <a:pPr>
                <a:defRPr/>
              </a:pPr>
              <a:endParaRPr lang="zh-CN" altLang="en-US">
                <a:ea typeface="宋体" pitchFamily="2" charset="-122"/>
              </a:endParaRPr>
            </a:p>
          </p:txBody>
        </p:sp>
        <p:grpSp>
          <p:nvGrpSpPr>
            <p:cNvPr id="7" name="Group 4"/>
            <p:cNvGrpSpPr>
              <a:grpSpLocks/>
            </p:cNvGrpSpPr>
            <p:nvPr/>
          </p:nvGrpSpPr>
          <p:grpSpPr bwMode="auto">
            <a:xfrm>
              <a:off x="611560" y="1420714"/>
              <a:ext cx="3833738" cy="3088406"/>
              <a:chOff x="294" y="1536"/>
              <a:chExt cx="1722" cy="1387"/>
            </a:xfrm>
          </p:grpSpPr>
          <p:pic>
            <p:nvPicPr>
              <p:cNvPr id="8" name="Picture 5" descr="pan_03"/>
              <p:cNvPicPr>
                <a:picLocks noChangeAspect="1" noChangeArrowheads="1"/>
              </p:cNvPicPr>
              <p:nvPr/>
            </p:nvPicPr>
            <p:blipFill>
              <a:blip r:embed="rId4" cstate="print"/>
              <a:srcRect/>
              <a:stretch>
                <a:fillRect/>
              </a:stretch>
            </p:blipFill>
            <p:spPr bwMode="gray">
              <a:xfrm flipH="1">
                <a:off x="298" y="1536"/>
                <a:ext cx="1711" cy="1387"/>
              </a:xfrm>
              <a:prstGeom prst="rect">
                <a:avLst/>
              </a:prstGeom>
              <a:noFill/>
              <a:ln w="9525">
                <a:noFill/>
                <a:miter lim="800000"/>
                <a:headEnd/>
                <a:tailEnd/>
              </a:ln>
            </p:spPr>
          </p:pic>
          <p:sp>
            <p:nvSpPr>
              <p:cNvPr id="9" name="Freeform 6"/>
              <p:cNvSpPr>
                <a:spLocks/>
              </p:cNvSpPr>
              <p:nvPr/>
            </p:nvSpPr>
            <p:spPr bwMode="gray">
              <a:xfrm>
                <a:off x="294" y="1538"/>
                <a:ext cx="1722" cy="1382"/>
              </a:xfrm>
              <a:custGeom>
                <a:avLst/>
                <a:gdLst/>
                <a:ahLst/>
                <a:cxnLst>
                  <a:cxn ang="0">
                    <a:pos x="6" y="79"/>
                  </a:cxn>
                  <a:cxn ang="0">
                    <a:pos x="6" y="1300"/>
                  </a:cxn>
                  <a:cxn ang="0">
                    <a:pos x="46" y="1367"/>
                  </a:cxn>
                  <a:cxn ang="0">
                    <a:pos x="121" y="1381"/>
                  </a:cxn>
                  <a:cxn ang="0">
                    <a:pos x="1658" y="1312"/>
                  </a:cxn>
                  <a:cxn ang="0">
                    <a:pos x="1696" y="1286"/>
                  </a:cxn>
                  <a:cxn ang="0">
                    <a:pos x="1714" y="1247"/>
                  </a:cxn>
                  <a:cxn ang="0">
                    <a:pos x="1715" y="157"/>
                  </a:cxn>
                  <a:cxn ang="0">
                    <a:pos x="1689" y="87"/>
                  </a:cxn>
                  <a:cxn ang="0">
                    <a:pos x="1637" y="67"/>
                  </a:cxn>
                  <a:cxn ang="0">
                    <a:pos x="95" y="0"/>
                  </a:cxn>
                  <a:cxn ang="0">
                    <a:pos x="29" y="31"/>
                  </a:cxn>
                  <a:cxn ang="0">
                    <a:pos x="6" y="79"/>
                  </a:cxn>
                </a:cxnLst>
                <a:rect l="0" t="0" r="r" b="b"/>
                <a:pathLst>
                  <a:path w="1722" h="1382">
                    <a:moveTo>
                      <a:pt x="6" y="79"/>
                    </a:moveTo>
                    <a:cubicBezTo>
                      <a:pt x="0" y="294"/>
                      <a:pt x="3" y="1087"/>
                      <a:pt x="6" y="1300"/>
                    </a:cubicBezTo>
                    <a:cubicBezTo>
                      <a:pt x="8" y="1336"/>
                      <a:pt x="36" y="1359"/>
                      <a:pt x="46" y="1367"/>
                    </a:cubicBezTo>
                    <a:cubicBezTo>
                      <a:pt x="60" y="1381"/>
                      <a:pt x="109" y="1382"/>
                      <a:pt x="121" y="1381"/>
                    </a:cubicBezTo>
                    <a:cubicBezTo>
                      <a:pt x="368" y="1362"/>
                      <a:pt x="1388" y="1336"/>
                      <a:pt x="1658" y="1312"/>
                    </a:cubicBezTo>
                    <a:cubicBezTo>
                      <a:pt x="1658" y="1315"/>
                      <a:pt x="1684" y="1300"/>
                      <a:pt x="1696" y="1286"/>
                    </a:cubicBezTo>
                    <a:cubicBezTo>
                      <a:pt x="1708" y="1272"/>
                      <a:pt x="1714" y="1250"/>
                      <a:pt x="1714" y="1247"/>
                    </a:cubicBezTo>
                    <a:cubicBezTo>
                      <a:pt x="1714" y="1065"/>
                      <a:pt x="1722" y="347"/>
                      <a:pt x="1715" y="157"/>
                    </a:cubicBezTo>
                    <a:cubicBezTo>
                      <a:pt x="1715" y="124"/>
                      <a:pt x="1711" y="104"/>
                      <a:pt x="1689" y="87"/>
                    </a:cubicBezTo>
                    <a:cubicBezTo>
                      <a:pt x="1667" y="70"/>
                      <a:pt x="1659" y="73"/>
                      <a:pt x="1637" y="67"/>
                    </a:cubicBezTo>
                    <a:cubicBezTo>
                      <a:pt x="1375" y="49"/>
                      <a:pt x="360" y="16"/>
                      <a:pt x="95" y="0"/>
                    </a:cubicBezTo>
                    <a:cubicBezTo>
                      <a:pt x="72" y="0"/>
                      <a:pt x="41" y="14"/>
                      <a:pt x="29" y="31"/>
                    </a:cubicBezTo>
                    <a:cubicBezTo>
                      <a:pt x="17" y="48"/>
                      <a:pt x="13" y="49"/>
                      <a:pt x="6" y="79"/>
                    </a:cubicBezTo>
                    <a:close/>
                  </a:path>
                </a:pathLst>
              </a:custGeom>
              <a:gradFill rotWithShape="1">
                <a:gsLst>
                  <a:gs pos="0">
                    <a:srgbClr val="03D4A8">
                      <a:alpha val="50000"/>
                    </a:srgbClr>
                  </a:gs>
                  <a:gs pos="25000">
                    <a:srgbClr val="21D6E0">
                      <a:alpha val="45000"/>
                    </a:srgbClr>
                  </a:gs>
                  <a:gs pos="75000">
                    <a:srgbClr val="0087E6">
                      <a:alpha val="35000"/>
                    </a:srgbClr>
                  </a:gs>
                  <a:gs pos="100000">
                    <a:srgbClr val="005CBF">
                      <a:alpha val="30000"/>
                    </a:srgbClr>
                  </a:gs>
                </a:gsLst>
                <a:lin ang="5400000" scaled="1"/>
              </a:gradFill>
              <a:ln w="9525" cap="flat" cmpd="sng">
                <a:noFill/>
                <a:prstDash val="solid"/>
                <a:round/>
                <a:headEnd/>
                <a:tailEnd/>
              </a:ln>
              <a:effectLst/>
            </p:spPr>
            <p:txBody>
              <a:bodyPr wrap="none" anchor="ctr"/>
              <a:lstStyle/>
              <a:p>
                <a:pPr>
                  <a:defRPr/>
                </a:pPr>
                <a:endParaRPr lang="zh-CN" altLang="en-US">
                  <a:ea typeface="宋体" pitchFamily="2" charset="-122"/>
                </a:endParaRPr>
              </a:p>
            </p:txBody>
          </p:sp>
        </p:grpSp>
        <p:sp>
          <p:nvSpPr>
            <p:cNvPr id="10" name="Text Box 7"/>
            <p:cNvSpPr txBox="1">
              <a:spLocks noChangeArrowheads="1"/>
            </p:cNvSpPr>
            <p:nvPr/>
          </p:nvSpPr>
          <p:spPr bwMode="gray">
            <a:xfrm>
              <a:off x="755576" y="2126466"/>
              <a:ext cx="3600400" cy="1446550"/>
            </a:xfrm>
            <a:prstGeom prst="rect">
              <a:avLst/>
            </a:prstGeom>
            <a:noFill/>
            <a:ln w="9525">
              <a:noFill/>
              <a:miter lim="800000"/>
              <a:headEnd/>
              <a:tailEnd/>
            </a:ln>
          </p:spPr>
          <p:txBody>
            <a:bodyPr wrap="square">
              <a:spAutoFit/>
            </a:bodyPr>
            <a:lstStyle/>
            <a:p>
              <a:pPr marL="120650" indent="-120650">
                <a:spcBef>
                  <a:spcPct val="50000"/>
                </a:spcBef>
                <a:buFontTx/>
                <a:buChar char="•"/>
              </a:pPr>
              <a:r>
                <a:rPr lang="zh-CN" altLang="en-US" sz="1600" b="1" dirty="0" smtClean="0">
                  <a:solidFill>
                    <a:srgbClr val="FFFFFF"/>
                  </a:solidFill>
                  <a:ea typeface="宋体" charset="-122"/>
                </a:rPr>
                <a:t>学习实验所需硬件电路原理</a:t>
              </a:r>
              <a:endParaRPr lang="en-US" altLang="zh-CN" sz="1600" b="1" dirty="0" smtClean="0">
                <a:solidFill>
                  <a:srgbClr val="FFFFFF"/>
                </a:solidFill>
                <a:ea typeface="宋体" charset="-122"/>
              </a:endParaRPr>
            </a:p>
            <a:p>
              <a:pPr marL="120650" indent="-120650">
                <a:spcBef>
                  <a:spcPct val="50000"/>
                </a:spcBef>
                <a:buFontTx/>
                <a:buChar char="•"/>
              </a:pPr>
              <a:r>
                <a:rPr lang="zh-CN" altLang="en-US" sz="1600" b="1" dirty="0" smtClean="0">
                  <a:solidFill>
                    <a:srgbClr val="FFFFFF"/>
                  </a:solidFill>
                  <a:ea typeface="宋体" charset="-122"/>
                </a:rPr>
                <a:t>学习实验相关程序资源</a:t>
              </a:r>
              <a:endParaRPr lang="en-US" altLang="zh-CN" sz="1600" b="1" dirty="0" smtClean="0">
                <a:solidFill>
                  <a:srgbClr val="FFFFFF"/>
                </a:solidFill>
                <a:ea typeface="宋体" charset="-122"/>
              </a:endParaRPr>
            </a:p>
            <a:p>
              <a:pPr marL="120650" indent="-120650">
                <a:spcBef>
                  <a:spcPct val="50000"/>
                </a:spcBef>
                <a:buFontTx/>
                <a:buChar char="•"/>
              </a:pPr>
              <a:r>
                <a:rPr lang="zh-CN" altLang="en-US" sz="1600" b="1" dirty="0" smtClean="0">
                  <a:solidFill>
                    <a:srgbClr val="FFFFFF"/>
                  </a:solidFill>
                  <a:ea typeface="宋体" charset="-122"/>
                </a:rPr>
                <a:t>学习按键外部中断的原理及操作</a:t>
              </a:r>
              <a:endParaRPr lang="en-US" altLang="zh-CN" sz="1600" b="1" dirty="0" smtClean="0">
                <a:solidFill>
                  <a:srgbClr val="FFFFFF"/>
                </a:solidFill>
                <a:ea typeface="宋体" charset="-122"/>
              </a:endParaRPr>
            </a:p>
            <a:p>
              <a:pPr marL="120650" indent="-120650">
                <a:spcBef>
                  <a:spcPct val="50000"/>
                </a:spcBef>
                <a:buFontTx/>
                <a:buChar char="•"/>
              </a:pPr>
              <a:r>
                <a:rPr lang="zh-CN" altLang="en-US" sz="1600" b="1" dirty="0" smtClean="0">
                  <a:solidFill>
                    <a:srgbClr val="FFFFFF"/>
                  </a:solidFill>
                  <a:ea typeface="宋体" charset="-122"/>
                </a:rPr>
                <a:t>学习定时器</a:t>
              </a:r>
              <a:r>
                <a:rPr lang="en-US" altLang="zh-CN" sz="1600" b="1" dirty="0" smtClean="0">
                  <a:solidFill>
                    <a:srgbClr val="FFFFFF"/>
                  </a:solidFill>
                  <a:ea typeface="宋体" charset="-122"/>
                </a:rPr>
                <a:t>TB0</a:t>
              </a:r>
              <a:r>
                <a:rPr lang="zh-CN" altLang="en-US" sz="1600" b="1" dirty="0" smtClean="0">
                  <a:solidFill>
                    <a:srgbClr val="FFFFFF"/>
                  </a:solidFill>
                  <a:ea typeface="宋体" charset="-122"/>
                </a:rPr>
                <a:t>的原理及操作</a:t>
              </a:r>
              <a:endParaRPr lang="en-US" altLang="zh-CN" sz="1600" b="1" dirty="0">
                <a:solidFill>
                  <a:srgbClr val="FFFFFF"/>
                </a:solidFill>
                <a:ea typeface="宋体" charset="-122"/>
              </a:endParaRPr>
            </a:p>
          </p:txBody>
        </p:sp>
        <p:grpSp>
          <p:nvGrpSpPr>
            <p:cNvPr id="12" name="Group 9"/>
            <p:cNvGrpSpPr>
              <a:grpSpLocks/>
            </p:cNvGrpSpPr>
            <p:nvPr/>
          </p:nvGrpSpPr>
          <p:grpSpPr bwMode="auto">
            <a:xfrm flipH="1">
              <a:off x="4756448" y="1412776"/>
              <a:ext cx="3775992" cy="3096344"/>
              <a:chOff x="294" y="1536"/>
              <a:chExt cx="1722" cy="1387"/>
            </a:xfrm>
          </p:grpSpPr>
          <p:pic>
            <p:nvPicPr>
              <p:cNvPr id="13" name="Picture 10" descr="pan_03"/>
              <p:cNvPicPr>
                <a:picLocks noChangeAspect="1" noChangeArrowheads="1"/>
              </p:cNvPicPr>
              <p:nvPr/>
            </p:nvPicPr>
            <p:blipFill>
              <a:blip r:embed="rId4" cstate="print"/>
              <a:srcRect/>
              <a:stretch>
                <a:fillRect/>
              </a:stretch>
            </p:blipFill>
            <p:spPr bwMode="gray">
              <a:xfrm flipH="1">
                <a:off x="298" y="1536"/>
                <a:ext cx="1711" cy="1387"/>
              </a:xfrm>
              <a:prstGeom prst="rect">
                <a:avLst/>
              </a:prstGeom>
              <a:noFill/>
              <a:ln w="9525">
                <a:noFill/>
                <a:miter lim="800000"/>
                <a:headEnd/>
                <a:tailEnd/>
              </a:ln>
            </p:spPr>
          </p:pic>
          <p:sp>
            <p:nvSpPr>
              <p:cNvPr id="14" name="Freeform 11"/>
              <p:cNvSpPr>
                <a:spLocks/>
              </p:cNvSpPr>
              <p:nvPr/>
            </p:nvSpPr>
            <p:spPr bwMode="gray">
              <a:xfrm>
                <a:off x="294" y="1538"/>
                <a:ext cx="1722" cy="1382"/>
              </a:xfrm>
              <a:custGeom>
                <a:avLst/>
                <a:gdLst/>
                <a:ahLst/>
                <a:cxnLst>
                  <a:cxn ang="0">
                    <a:pos x="6" y="79"/>
                  </a:cxn>
                  <a:cxn ang="0">
                    <a:pos x="6" y="1300"/>
                  </a:cxn>
                  <a:cxn ang="0">
                    <a:pos x="46" y="1367"/>
                  </a:cxn>
                  <a:cxn ang="0">
                    <a:pos x="121" y="1381"/>
                  </a:cxn>
                  <a:cxn ang="0">
                    <a:pos x="1658" y="1312"/>
                  </a:cxn>
                  <a:cxn ang="0">
                    <a:pos x="1696" y="1286"/>
                  </a:cxn>
                  <a:cxn ang="0">
                    <a:pos x="1714" y="1247"/>
                  </a:cxn>
                  <a:cxn ang="0">
                    <a:pos x="1715" y="157"/>
                  </a:cxn>
                  <a:cxn ang="0">
                    <a:pos x="1689" y="87"/>
                  </a:cxn>
                  <a:cxn ang="0">
                    <a:pos x="1637" y="67"/>
                  </a:cxn>
                  <a:cxn ang="0">
                    <a:pos x="95" y="0"/>
                  </a:cxn>
                  <a:cxn ang="0">
                    <a:pos x="29" y="31"/>
                  </a:cxn>
                  <a:cxn ang="0">
                    <a:pos x="6" y="79"/>
                  </a:cxn>
                </a:cxnLst>
                <a:rect l="0" t="0" r="r" b="b"/>
                <a:pathLst>
                  <a:path w="1722" h="1382">
                    <a:moveTo>
                      <a:pt x="6" y="79"/>
                    </a:moveTo>
                    <a:cubicBezTo>
                      <a:pt x="0" y="294"/>
                      <a:pt x="3" y="1087"/>
                      <a:pt x="6" y="1300"/>
                    </a:cubicBezTo>
                    <a:cubicBezTo>
                      <a:pt x="8" y="1336"/>
                      <a:pt x="36" y="1359"/>
                      <a:pt x="46" y="1367"/>
                    </a:cubicBezTo>
                    <a:cubicBezTo>
                      <a:pt x="60" y="1381"/>
                      <a:pt x="109" y="1382"/>
                      <a:pt x="121" y="1381"/>
                    </a:cubicBezTo>
                    <a:cubicBezTo>
                      <a:pt x="368" y="1362"/>
                      <a:pt x="1388" y="1336"/>
                      <a:pt x="1658" y="1312"/>
                    </a:cubicBezTo>
                    <a:cubicBezTo>
                      <a:pt x="1658" y="1315"/>
                      <a:pt x="1684" y="1300"/>
                      <a:pt x="1696" y="1286"/>
                    </a:cubicBezTo>
                    <a:cubicBezTo>
                      <a:pt x="1708" y="1272"/>
                      <a:pt x="1714" y="1250"/>
                      <a:pt x="1714" y="1247"/>
                    </a:cubicBezTo>
                    <a:cubicBezTo>
                      <a:pt x="1714" y="1065"/>
                      <a:pt x="1722" y="347"/>
                      <a:pt x="1715" y="157"/>
                    </a:cubicBezTo>
                    <a:cubicBezTo>
                      <a:pt x="1715" y="124"/>
                      <a:pt x="1711" y="104"/>
                      <a:pt x="1689" y="87"/>
                    </a:cubicBezTo>
                    <a:cubicBezTo>
                      <a:pt x="1667" y="70"/>
                      <a:pt x="1659" y="73"/>
                      <a:pt x="1637" y="67"/>
                    </a:cubicBezTo>
                    <a:cubicBezTo>
                      <a:pt x="1375" y="49"/>
                      <a:pt x="360" y="16"/>
                      <a:pt x="95" y="0"/>
                    </a:cubicBezTo>
                    <a:cubicBezTo>
                      <a:pt x="72" y="0"/>
                      <a:pt x="41" y="14"/>
                      <a:pt x="29" y="31"/>
                    </a:cubicBezTo>
                    <a:cubicBezTo>
                      <a:pt x="17" y="48"/>
                      <a:pt x="13" y="49"/>
                      <a:pt x="6" y="79"/>
                    </a:cubicBezTo>
                    <a:close/>
                  </a:path>
                </a:pathLst>
              </a:custGeom>
              <a:gradFill rotWithShape="1">
                <a:gsLst>
                  <a:gs pos="0">
                    <a:srgbClr val="03D4A8">
                      <a:alpha val="50000"/>
                    </a:srgbClr>
                  </a:gs>
                  <a:gs pos="25000">
                    <a:srgbClr val="21D6E0">
                      <a:alpha val="45000"/>
                    </a:srgbClr>
                  </a:gs>
                  <a:gs pos="75000">
                    <a:srgbClr val="0087E6">
                      <a:alpha val="35000"/>
                    </a:srgbClr>
                  </a:gs>
                  <a:gs pos="100000">
                    <a:srgbClr val="005CBF">
                      <a:alpha val="30000"/>
                    </a:srgbClr>
                  </a:gs>
                </a:gsLst>
                <a:lin ang="5400000" scaled="1"/>
              </a:gradFill>
              <a:ln w="9525" cap="flat" cmpd="sng">
                <a:noFill/>
                <a:prstDash val="solid"/>
                <a:round/>
                <a:headEnd/>
                <a:tailEnd/>
              </a:ln>
              <a:effectLst/>
            </p:spPr>
            <p:txBody>
              <a:bodyPr wrap="none" anchor="ctr"/>
              <a:lstStyle/>
              <a:p>
                <a:pPr>
                  <a:defRPr/>
                </a:pPr>
                <a:endParaRPr lang="zh-CN" altLang="en-US">
                  <a:ea typeface="宋体" pitchFamily="2" charset="-122"/>
                </a:endParaRPr>
              </a:p>
            </p:txBody>
          </p:sp>
        </p:grpSp>
        <p:sp>
          <p:nvSpPr>
            <p:cNvPr id="15" name="Text Box 12"/>
            <p:cNvSpPr txBox="1">
              <a:spLocks noChangeArrowheads="1"/>
            </p:cNvSpPr>
            <p:nvPr/>
          </p:nvSpPr>
          <p:spPr bwMode="gray">
            <a:xfrm>
              <a:off x="4860032" y="2126466"/>
              <a:ext cx="3672408" cy="1446550"/>
            </a:xfrm>
            <a:prstGeom prst="rect">
              <a:avLst/>
            </a:prstGeom>
            <a:noFill/>
            <a:ln w="9525">
              <a:noFill/>
              <a:miter lim="800000"/>
              <a:headEnd/>
              <a:tailEnd/>
            </a:ln>
          </p:spPr>
          <p:txBody>
            <a:bodyPr wrap="square">
              <a:spAutoFit/>
            </a:bodyPr>
            <a:lstStyle/>
            <a:p>
              <a:pPr marL="120650" indent="-120650">
                <a:spcBef>
                  <a:spcPct val="50000"/>
                </a:spcBef>
                <a:buFontTx/>
                <a:buChar char="•"/>
              </a:pPr>
              <a:r>
                <a:rPr lang="zh-CN" altLang="zh-CN" sz="1600" b="1" dirty="0" smtClean="0">
                  <a:solidFill>
                    <a:schemeClr val="bg1"/>
                  </a:solidFill>
                  <a:latin typeface="+mn-ea"/>
                </a:rPr>
                <a:t>学习利用定时器产生</a:t>
              </a:r>
              <a:r>
                <a:rPr lang="en-US" altLang="zh-CN" sz="1600" b="1" dirty="0" smtClean="0">
                  <a:solidFill>
                    <a:schemeClr val="bg1"/>
                  </a:solidFill>
                  <a:latin typeface="+mn-ea"/>
                </a:rPr>
                <a:t>PWM</a:t>
              </a:r>
              <a:r>
                <a:rPr lang="zh-CN" altLang="zh-CN" sz="1600" b="1" dirty="0" smtClean="0">
                  <a:solidFill>
                    <a:schemeClr val="bg1"/>
                  </a:solidFill>
                  <a:latin typeface="+mn-ea"/>
                </a:rPr>
                <a:t>波形的方法</a:t>
              </a:r>
              <a:endParaRPr lang="en-US" altLang="zh-CN" sz="1600" b="1" dirty="0" smtClean="0">
                <a:solidFill>
                  <a:schemeClr val="bg1"/>
                </a:solidFill>
                <a:latin typeface="+mn-ea"/>
              </a:endParaRPr>
            </a:p>
            <a:p>
              <a:pPr marL="120650" indent="-120650">
                <a:spcBef>
                  <a:spcPct val="50000"/>
                </a:spcBef>
                <a:buFontTx/>
                <a:buChar char="•"/>
              </a:pPr>
              <a:r>
                <a:rPr lang="zh-CN" altLang="zh-CN" sz="1600" b="1" dirty="0" smtClean="0">
                  <a:solidFill>
                    <a:schemeClr val="bg1"/>
                  </a:solidFill>
                  <a:latin typeface="+mn-ea"/>
                </a:rPr>
                <a:t>学习</a:t>
              </a:r>
              <a:r>
                <a:rPr lang="en-US" altLang="zh-CN" sz="1600" b="1" dirty="0" smtClean="0">
                  <a:solidFill>
                    <a:schemeClr val="bg1"/>
                  </a:solidFill>
                  <a:latin typeface="+mn-ea"/>
                </a:rPr>
                <a:t>RTC</a:t>
              </a:r>
              <a:r>
                <a:rPr lang="zh-CN" altLang="zh-CN" sz="1600" b="1" dirty="0" smtClean="0">
                  <a:solidFill>
                    <a:schemeClr val="bg1"/>
                  </a:solidFill>
                  <a:latin typeface="+mn-ea"/>
                </a:rPr>
                <a:t>（实时时钟）的原理及操作</a:t>
              </a:r>
              <a:endParaRPr lang="en-US" altLang="zh-CN" sz="1600" b="1" dirty="0" smtClean="0">
                <a:solidFill>
                  <a:schemeClr val="bg1"/>
                </a:solidFill>
                <a:latin typeface="+mn-ea"/>
              </a:endParaRPr>
            </a:p>
            <a:p>
              <a:pPr marL="120650" indent="-120650">
                <a:spcBef>
                  <a:spcPct val="50000"/>
                </a:spcBef>
                <a:buFontTx/>
                <a:buChar char="•"/>
              </a:pPr>
              <a:r>
                <a:rPr lang="zh-CN" altLang="zh-CN" sz="1600" b="1" dirty="0" smtClean="0">
                  <a:solidFill>
                    <a:schemeClr val="bg1"/>
                  </a:solidFill>
                  <a:latin typeface="+mn-ea"/>
                </a:rPr>
                <a:t>学习</a:t>
              </a:r>
              <a:r>
                <a:rPr lang="en-US" altLang="zh-CN" sz="1600" b="1" dirty="0" smtClean="0">
                  <a:solidFill>
                    <a:schemeClr val="bg1"/>
                  </a:solidFill>
                  <a:latin typeface="+mn-ea"/>
                </a:rPr>
                <a:t>ADC12</a:t>
              </a:r>
              <a:r>
                <a:rPr lang="zh-CN" altLang="zh-CN" sz="1600" b="1" dirty="0" smtClean="0">
                  <a:solidFill>
                    <a:schemeClr val="bg1"/>
                  </a:solidFill>
                  <a:latin typeface="+mn-ea"/>
                </a:rPr>
                <a:t>的原理及操作</a:t>
              </a:r>
              <a:endParaRPr lang="en-US" altLang="zh-CN" sz="1600" b="1" dirty="0" smtClean="0">
                <a:solidFill>
                  <a:schemeClr val="bg1"/>
                </a:solidFill>
                <a:latin typeface="+mn-ea"/>
              </a:endParaRPr>
            </a:p>
            <a:p>
              <a:pPr marL="120650" indent="-120650">
                <a:spcBef>
                  <a:spcPct val="50000"/>
                </a:spcBef>
                <a:buFontTx/>
                <a:buChar char="•"/>
              </a:pPr>
              <a:r>
                <a:rPr lang="zh-CN" altLang="zh-CN" sz="1600" b="1" dirty="0" smtClean="0">
                  <a:solidFill>
                    <a:schemeClr val="bg1"/>
                  </a:solidFill>
                  <a:latin typeface="+mn-ea"/>
                </a:rPr>
                <a:t>学习点阵</a:t>
              </a:r>
              <a:r>
                <a:rPr lang="en-US" altLang="zh-CN" sz="1600" b="1" dirty="0" smtClean="0">
                  <a:solidFill>
                    <a:schemeClr val="bg1"/>
                  </a:solidFill>
                  <a:latin typeface="+mn-ea"/>
                </a:rPr>
                <a:t>LCD</a:t>
              </a:r>
              <a:r>
                <a:rPr lang="zh-CN" altLang="zh-CN" sz="1600" b="1" dirty="0" smtClean="0">
                  <a:solidFill>
                    <a:schemeClr val="bg1"/>
                  </a:solidFill>
                  <a:latin typeface="+mn-ea"/>
                </a:rPr>
                <a:t>液晶显示的原理及操作</a:t>
              </a:r>
              <a:endParaRPr lang="en-US" altLang="zh-CN" sz="1600" b="1" dirty="0">
                <a:solidFill>
                  <a:schemeClr val="bg1"/>
                </a:solidFill>
                <a:latin typeface="+mn-ea"/>
              </a:endParaRPr>
            </a:p>
          </p:txBody>
        </p:sp>
        <p:sp>
          <p:nvSpPr>
            <p:cNvPr id="16" name="Rectangle 13"/>
            <p:cNvSpPr>
              <a:spLocks noChangeArrowheads="1"/>
            </p:cNvSpPr>
            <p:nvPr/>
          </p:nvSpPr>
          <p:spPr bwMode="auto">
            <a:xfrm>
              <a:off x="2165648" y="5264547"/>
              <a:ext cx="5105400" cy="400110"/>
            </a:xfrm>
            <a:prstGeom prst="rect">
              <a:avLst/>
            </a:prstGeom>
            <a:noFill/>
            <a:ln w="9525" algn="ctr">
              <a:noFill/>
              <a:miter lim="800000"/>
              <a:headEnd/>
              <a:tailEnd/>
            </a:ln>
          </p:spPr>
          <p:txBody>
            <a:bodyPr>
              <a:spAutoFit/>
            </a:bodyPr>
            <a:lstStyle/>
            <a:p>
              <a:pPr algn="ctr" eaLnBrk="0" hangingPunct="0"/>
              <a:r>
                <a:rPr lang="zh-CN" altLang="en-US" sz="2000" b="1" dirty="0" smtClean="0">
                  <a:solidFill>
                    <a:srgbClr val="0070C0"/>
                  </a:solidFill>
                  <a:latin typeface="华文新魏" pitchFamily="2" charset="-122"/>
                  <a:ea typeface="华文新魏" pitchFamily="2" charset="-122"/>
                </a:rPr>
                <a:t>液晶显示及时钟实验</a:t>
              </a:r>
              <a:endParaRPr lang="en-US" altLang="zh-CN" sz="2000" b="1" dirty="0">
                <a:solidFill>
                  <a:srgbClr val="0070C0"/>
                </a:solidFill>
                <a:latin typeface="华文新魏" pitchFamily="2" charset="-122"/>
                <a:ea typeface="华文新魏" pitchFamily="2" charset="-122"/>
              </a:endParaRPr>
            </a:p>
          </p:txBody>
        </p:sp>
        <p:grpSp>
          <p:nvGrpSpPr>
            <p:cNvPr id="18" name="Group 33"/>
            <p:cNvGrpSpPr>
              <a:grpSpLocks/>
            </p:cNvGrpSpPr>
            <p:nvPr/>
          </p:nvGrpSpPr>
          <p:grpSpPr bwMode="auto">
            <a:xfrm>
              <a:off x="4067944" y="3861048"/>
              <a:ext cx="828229" cy="1259012"/>
              <a:chOff x="2544" y="2208"/>
              <a:chExt cx="431" cy="657"/>
            </a:xfrm>
          </p:grpSpPr>
          <p:grpSp>
            <p:nvGrpSpPr>
              <p:cNvPr id="19" name="Group 34"/>
              <p:cNvGrpSpPr>
                <a:grpSpLocks/>
              </p:cNvGrpSpPr>
              <p:nvPr/>
            </p:nvGrpSpPr>
            <p:grpSpPr bwMode="auto">
              <a:xfrm>
                <a:off x="2544" y="2256"/>
                <a:ext cx="248" cy="224"/>
                <a:chOff x="1115" y="2348"/>
                <a:chExt cx="220" cy="199"/>
              </a:xfrm>
            </p:grpSpPr>
            <p:sp>
              <p:nvSpPr>
                <p:cNvPr id="33" name="Arc 35"/>
                <p:cNvSpPr>
                  <a:spLocks/>
                </p:cNvSpPr>
                <p:nvPr/>
              </p:nvSpPr>
              <p:spPr bwMode="auto">
                <a:xfrm>
                  <a:off x="1266" y="2484"/>
                  <a:ext cx="44" cy="32"/>
                </a:xfrm>
                <a:custGeom>
                  <a:avLst/>
                  <a:gdLst>
                    <a:gd name="G0" fmla="+- 16764 0 0"/>
                    <a:gd name="G1" fmla="+- 21600 0 0"/>
                    <a:gd name="G2" fmla="+- 21600 0 0"/>
                    <a:gd name="T0" fmla="*/ 0 w 38364"/>
                    <a:gd name="T1" fmla="*/ 7979 h 34984"/>
                    <a:gd name="T2" fmla="*/ 33717 w 38364"/>
                    <a:gd name="T3" fmla="*/ 34984 h 34984"/>
                    <a:gd name="T4" fmla="*/ 16764 w 38364"/>
                    <a:gd name="T5" fmla="*/ 21600 h 34984"/>
                  </a:gdLst>
                  <a:ahLst/>
                  <a:cxnLst>
                    <a:cxn ang="0">
                      <a:pos x="T0" y="T1"/>
                    </a:cxn>
                    <a:cxn ang="0">
                      <a:pos x="T2" y="T3"/>
                    </a:cxn>
                    <a:cxn ang="0">
                      <a:pos x="T4" y="T5"/>
                    </a:cxn>
                  </a:cxnLst>
                  <a:rect l="0" t="0" r="r" b="b"/>
                  <a:pathLst>
                    <a:path w="38364" h="34984" fill="none" extrusionOk="0">
                      <a:moveTo>
                        <a:pt x="0" y="7979"/>
                      </a:moveTo>
                      <a:cubicBezTo>
                        <a:pt x="4101" y="2931"/>
                        <a:pt x="10259" y="-1"/>
                        <a:pt x="16764" y="0"/>
                      </a:cubicBezTo>
                      <a:cubicBezTo>
                        <a:pt x="28693" y="0"/>
                        <a:pt x="38364" y="9670"/>
                        <a:pt x="38364" y="21600"/>
                      </a:cubicBezTo>
                      <a:cubicBezTo>
                        <a:pt x="38364" y="26456"/>
                        <a:pt x="36727" y="31172"/>
                        <a:pt x="33717" y="34984"/>
                      </a:cubicBezTo>
                    </a:path>
                    <a:path w="38364" h="34984" stroke="0" extrusionOk="0">
                      <a:moveTo>
                        <a:pt x="0" y="7979"/>
                      </a:moveTo>
                      <a:cubicBezTo>
                        <a:pt x="4101" y="2931"/>
                        <a:pt x="10259" y="-1"/>
                        <a:pt x="16764" y="0"/>
                      </a:cubicBezTo>
                      <a:cubicBezTo>
                        <a:pt x="28693" y="0"/>
                        <a:pt x="38364" y="9670"/>
                        <a:pt x="38364" y="21600"/>
                      </a:cubicBezTo>
                      <a:cubicBezTo>
                        <a:pt x="38364" y="26456"/>
                        <a:pt x="36727" y="31172"/>
                        <a:pt x="33717" y="34984"/>
                      </a:cubicBezTo>
                      <a:lnTo>
                        <a:pt x="16764" y="21600"/>
                      </a:lnTo>
                      <a:close/>
                    </a:path>
                  </a:pathLst>
                </a:custGeom>
                <a:noFill/>
                <a:ln w="12699" cap="rnd">
                  <a:solidFill>
                    <a:srgbClr val="494936"/>
                  </a:solidFill>
                  <a:round/>
                  <a:headEnd type="none" w="sm" len="sm"/>
                  <a:tailEnd type="none" w="sm" len="sm"/>
                </a:ln>
                <a:effectLst/>
              </p:spPr>
              <p:txBody>
                <a:bodyPr wrap="none" anchor="ctr"/>
                <a:lstStyle/>
                <a:p>
                  <a:endParaRPr lang="zh-CN" altLang="en-US"/>
                </a:p>
              </p:txBody>
            </p:sp>
            <p:sp>
              <p:nvSpPr>
                <p:cNvPr id="34" name="Arc 36"/>
                <p:cNvSpPr>
                  <a:spLocks/>
                </p:cNvSpPr>
                <p:nvPr/>
              </p:nvSpPr>
              <p:spPr bwMode="auto">
                <a:xfrm>
                  <a:off x="1267" y="2483"/>
                  <a:ext cx="44" cy="29"/>
                </a:xfrm>
                <a:custGeom>
                  <a:avLst/>
                  <a:gdLst>
                    <a:gd name="G0" fmla="+- 16228 0 0"/>
                    <a:gd name="G1" fmla="+- 21600 0 0"/>
                    <a:gd name="G2" fmla="+- 21600 0 0"/>
                    <a:gd name="T0" fmla="*/ 0 w 37828"/>
                    <a:gd name="T1" fmla="*/ 7345 h 34119"/>
                    <a:gd name="T2" fmla="*/ 33830 w 37828"/>
                    <a:gd name="T3" fmla="*/ 34119 h 34119"/>
                    <a:gd name="T4" fmla="*/ 16228 w 37828"/>
                    <a:gd name="T5" fmla="*/ 21600 h 34119"/>
                  </a:gdLst>
                  <a:ahLst/>
                  <a:cxnLst>
                    <a:cxn ang="0">
                      <a:pos x="T0" y="T1"/>
                    </a:cxn>
                    <a:cxn ang="0">
                      <a:pos x="T2" y="T3"/>
                    </a:cxn>
                    <a:cxn ang="0">
                      <a:pos x="T4" y="T5"/>
                    </a:cxn>
                  </a:cxnLst>
                  <a:rect l="0" t="0" r="r" b="b"/>
                  <a:pathLst>
                    <a:path w="37828" h="34119" fill="none" extrusionOk="0">
                      <a:moveTo>
                        <a:pt x="-1" y="7344"/>
                      </a:moveTo>
                      <a:cubicBezTo>
                        <a:pt x="4100" y="2676"/>
                        <a:pt x="10013" y="-1"/>
                        <a:pt x="16228" y="0"/>
                      </a:cubicBezTo>
                      <a:cubicBezTo>
                        <a:pt x="28157" y="0"/>
                        <a:pt x="37828" y="9670"/>
                        <a:pt x="37828" y="21600"/>
                      </a:cubicBezTo>
                      <a:cubicBezTo>
                        <a:pt x="37828" y="26086"/>
                        <a:pt x="36430" y="30462"/>
                        <a:pt x="33830" y="34119"/>
                      </a:cubicBezTo>
                    </a:path>
                    <a:path w="37828" h="34119" stroke="0" extrusionOk="0">
                      <a:moveTo>
                        <a:pt x="-1" y="7344"/>
                      </a:moveTo>
                      <a:cubicBezTo>
                        <a:pt x="4100" y="2676"/>
                        <a:pt x="10013" y="-1"/>
                        <a:pt x="16228" y="0"/>
                      </a:cubicBezTo>
                      <a:cubicBezTo>
                        <a:pt x="28157" y="0"/>
                        <a:pt x="37828" y="9670"/>
                        <a:pt x="37828" y="21600"/>
                      </a:cubicBezTo>
                      <a:cubicBezTo>
                        <a:pt x="37828" y="26086"/>
                        <a:pt x="36430" y="30462"/>
                        <a:pt x="33830" y="34119"/>
                      </a:cubicBezTo>
                      <a:lnTo>
                        <a:pt x="16228" y="21600"/>
                      </a:lnTo>
                      <a:close/>
                    </a:path>
                  </a:pathLst>
                </a:custGeom>
                <a:noFill/>
                <a:ln w="12699" cap="rnd">
                  <a:solidFill>
                    <a:srgbClr val="DBDBCE"/>
                  </a:solidFill>
                  <a:round/>
                  <a:headEnd type="none" w="sm" len="sm"/>
                  <a:tailEnd type="none" w="sm" len="sm"/>
                </a:ln>
                <a:effectLst/>
              </p:spPr>
              <p:txBody>
                <a:bodyPr wrap="none" anchor="ctr"/>
                <a:lstStyle/>
                <a:p>
                  <a:endParaRPr lang="zh-CN" altLang="en-US"/>
                </a:p>
              </p:txBody>
            </p:sp>
            <p:grpSp>
              <p:nvGrpSpPr>
                <p:cNvPr id="35" name="Group 37"/>
                <p:cNvGrpSpPr>
                  <a:grpSpLocks/>
                </p:cNvGrpSpPr>
                <p:nvPr/>
              </p:nvGrpSpPr>
              <p:grpSpPr bwMode="auto">
                <a:xfrm>
                  <a:off x="1302" y="2510"/>
                  <a:ext cx="33" cy="35"/>
                  <a:chOff x="1302" y="2510"/>
                  <a:chExt cx="33" cy="35"/>
                </a:xfrm>
              </p:grpSpPr>
              <p:sp>
                <p:nvSpPr>
                  <p:cNvPr id="56" name="Freeform 38"/>
                  <p:cNvSpPr>
                    <a:spLocks/>
                  </p:cNvSpPr>
                  <p:nvPr/>
                </p:nvSpPr>
                <p:spPr bwMode="auto">
                  <a:xfrm>
                    <a:off x="1302" y="2510"/>
                    <a:ext cx="33" cy="19"/>
                  </a:xfrm>
                  <a:custGeom>
                    <a:avLst/>
                    <a:gdLst/>
                    <a:ahLst/>
                    <a:cxnLst>
                      <a:cxn ang="0">
                        <a:pos x="32" y="18"/>
                      </a:cxn>
                      <a:cxn ang="0">
                        <a:pos x="20" y="0"/>
                      </a:cxn>
                      <a:cxn ang="0">
                        <a:pos x="0" y="0"/>
                      </a:cxn>
                      <a:cxn ang="0">
                        <a:pos x="13" y="18"/>
                      </a:cxn>
                      <a:cxn ang="0">
                        <a:pos x="32" y="18"/>
                      </a:cxn>
                    </a:cxnLst>
                    <a:rect l="0" t="0" r="r" b="b"/>
                    <a:pathLst>
                      <a:path w="33" h="19">
                        <a:moveTo>
                          <a:pt x="32" y="18"/>
                        </a:moveTo>
                        <a:lnTo>
                          <a:pt x="20" y="0"/>
                        </a:lnTo>
                        <a:lnTo>
                          <a:pt x="0" y="0"/>
                        </a:lnTo>
                        <a:lnTo>
                          <a:pt x="13" y="18"/>
                        </a:lnTo>
                        <a:lnTo>
                          <a:pt x="32" y="18"/>
                        </a:lnTo>
                      </a:path>
                    </a:pathLst>
                  </a:custGeom>
                  <a:solidFill>
                    <a:srgbClr val="C9C9B6"/>
                  </a:solidFill>
                  <a:ln w="9525" cap="rnd">
                    <a:noFill/>
                    <a:round/>
                    <a:headEnd/>
                    <a:tailEnd/>
                  </a:ln>
                  <a:effectLst/>
                </p:spPr>
                <p:txBody>
                  <a:bodyPr/>
                  <a:lstStyle/>
                  <a:p>
                    <a:endParaRPr lang="zh-CN" altLang="en-US"/>
                  </a:p>
                </p:txBody>
              </p:sp>
              <p:sp>
                <p:nvSpPr>
                  <p:cNvPr id="57" name="Freeform 39"/>
                  <p:cNvSpPr>
                    <a:spLocks/>
                  </p:cNvSpPr>
                  <p:nvPr/>
                </p:nvSpPr>
                <p:spPr bwMode="auto">
                  <a:xfrm>
                    <a:off x="1302" y="2510"/>
                    <a:ext cx="33" cy="19"/>
                  </a:xfrm>
                  <a:custGeom>
                    <a:avLst/>
                    <a:gdLst/>
                    <a:ahLst/>
                    <a:cxnLst>
                      <a:cxn ang="0">
                        <a:pos x="32" y="18"/>
                      </a:cxn>
                      <a:cxn ang="0">
                        <a:pos x="20" y="0"/>
                      </a:cxn>
                      <a:cxn ang="0">
                        <a:pos x="0" y="0"/>
                      </a:cxn>
                      <a:cxn ang="0">
                        <a:pos x="13" y="18"/>
                      </a:cxn>
                      <a:cxn ang="0">
                        <a:pos x="32" y="18"/>
                      </a:cxn>
                    </a:cxnLst>
                    <a:rect l="0" t="0" r="r" b="b"/>
                    <a:pathLst>
                      <a:path w="33" h="19">
                        <a:moveTo>
                          <a:pt x="32" y="18"/>
                        </a:moveTo>
                        <a:lnTo>
                          <a:pt x="20" y="0"/>
                        </a:lnTo>
                        <a:lnTo>
                          <a:pt x="0" y="0"/>
                        </a:lnTo>
                        <a:lnTo>
                          <a:pt x="13" y="18"/>
                        </a:lnTo>
                        <a:lnTo>
                          <a:pt x="32" y="18"/>
                        </a:lnTo>
                      </a:path>
                    </a:pathLst>
                  </a:custGeom>
                  <a:solidFill>
                    <a:srgbClr val="C9C9B6"/>
                  </a:solidFill>
                  <a:ln w="12699" cap="rnd" cmpd="sng">
                    <a:solidFill>
                      <a:srgbClr val="494936"/>
                    </a:solidFill>
                    <a:prstDash val="solid"/>
                    <a:round/>
                    <a:headEnd/>
                    <a:tailEnd/>
                  </a:ln>
                  <a:effectLst/>
                </p:spPr>
                <p:txBody>
                  <a:bodyPr/>
                  <a:lstStyle/>
                  <a:p>
                    <a:endParaRPr lang="zh-CN" altLang="en-US"/>
                  </a:p>
                </p:txBody>
              </p:sp>
              <p:sp>
                <p:nvSpPr>
                  <p:cNvPr id="58" name="Freeform 40"/>
                  <p:cNvSpPr>
                    <a:spLocks/>
                  </p:cNvSpPr>
                  <p:nvPr/>
                </p:nvSpPr>
                <p:spPr bwMode="auto">
                  <a:xfrm>
                    <a:off x="1302" y="2510"/>
                    <a:ext cx="17" cy="24"/>
                  </a:xfrm>
                  <a:custGeom>
                    <a:avLst/>
                    <a:gdLst/>
                    <a:ahLst/>
                    <a:cxnLst>
                      <a:cxn ang="0">
                        <a:pos x="16" y="23"/>
                      </a:cxn>
                      <a:cxn ang="0">
                        <a:pos x="0" y="13"/>
                      </a:cxn>
                      <a:cxn ang="0">
                        <a:pos x="0" y="0"/>
                      </a:cxn>
                      <a:cxn ang="0">
                        <a:pos x="16" y="18"/>
                      </a:cxn>
                      <a:cxn ang="0">
                        <a:pos x="16" y="23"/>
                      </a:cxn>
                    </a:cxnLst>
                    <a:rect l="0" t="0" r="r" b="b"/>
                    <a:pathLst>
                      <a:path w="17" h="24">
                        <a:moveTo>
                          <a:pt x="16" y="23"/>
                        </a:moveTo>
                        <a:lnTo>
                          <a:pt x="0" y="13"/>
                        </a:lnTo>
                        <a:lnTo>
                          <a:pt x="0" y="0"/>
                        </a:lnTo>
                        <a:lnTo>
                          <a:pt x="16" y="18"/>
                        </a:lnTo>
                        <a:lnTo>
                          <a:pt x="16" y="23"/>
                        </a:lnTo>
                      </a:path>
                    </a:pathLst>
                  </a:custGeom>
                  <a:solidFill>
                    <a:srgbClr val="7A7A5A"/>
                  </a:solidFill>
                  <a:ln w="9525" cap="rnd">
                    <a:noFill/>
                    <a:round/>
                    <a:headEnd/>
                    <a:tailEnd/>
                  </a:ln>
                  <a:effectLst/>
                </p:spPr>
                <p:txBody>
                  <a:bodyPr/>
                  <a:lstStyle/>
                  <a:p>
                    <a:endParaRPr lang="zh-CN" altLang="en-US"/>
                  </a:p>
                </p:txBody>
              </p:sp>
              <p:sp>
                <p:nvSpPr>
                  <p:cNvPr id="59" name="Freeform 41"/>
                  <p:cNvSpPr>
                    <a:spLocks/>
                  </p:cNvSpPr>
                  <p:nvPr/>
                </p:nvSpPr>
                <p:spPr bwMode="auto">
                  <a:xfrm>
                    <a:off x="1302" y="2510"/>
                    <a:ext cx="17" cy="24"/>
                  </a:xfrm>
                  <a:custGeom>
                    <a:avLst/>
                    <a:gdLst/>
                    <a:ahLst/>
                    <a:cxnLst>
                      <a:cxn ang="0">
                        <a:pos x="16" y="23"/>
                      </a:cxn>
                      <a:cxn ang="0">
                        <a:pos x="0" y="13"/>
                      </a:cxn>
                      <a:cxn ang="0">
                        <a:pos x="0" y="0"/>
                      </a:cxn>
                      <a:cxn ang="0">
                        <a:pos x="16" y="18"/>
                      </a:cxn>
                      <a:cxn ang="0">
                        <a:pos x="16" y="23"/>
                      </a:cxn>
                    </a:cxnLst>
                    <a:rect l="0" t="0" r="r" b="b"/>
                    <a:pathLst>
                      <a:path w="17" h="24">
                        <a:moveTo>
                          <a:pt x="16" y="23"/>
                        </a:moveTo>
                        <a:lnTo>
                          <a:pt x="0" y="13"/>
                        </a:lnTo>
                        <a:lnTo>
                          <a:pt x="0" y="0"/>
                        </a:lnTo>
                        <a:lnTo>
                          <a:pt x="16" y="18"/>
                        </a:lnTo>
                        <a:lnTo>
                          <a:pt x="16" y="23"/>
                        </a:lnTo>
                      </a:path>
                    </a:pathLst>
                  </a:custGeom>
                  <a:solidFill>
                    <a:srgbClr val="7A7A5A"/>
                  </a:solidFill>
                  <a:ln w="12699" cap="rnd" cmpd="sng">
                    <a:solidFill>
                      <a:srgbClr val="494936"/>
                    </a:solidFill>
                    <a:prstDash val="solid"/>
                    <a:round/>
                    <a:headEnd/>
                    <a:tailEnd/>
                  </a:ln>
                  <a:effectLst/>
                </p:spPr>
                <p:txBody>
                  <a:bodyPr/>
                  <a:lstStyle/>
                  <a:p>
                    <a:endParaRPr lang="zh-CN" altLang="en-US"/>
                  </a:p>
                </p:txBody>
              </p:sp>
              <p:sp>
                <p:nvSpPr>
                  <p:cNvPr id="60" name="Freeform 42"/>
                  <p:cNvSpPr>
                    <a:spLocks/>
                  </p:cNvSpPr>
                  <p:nvPr/>
                </p:nvSpPr>
                <p:spPr bwMode="auto">
                  <a:xfrm>
                    <a:off x="1315" y="2528"/>
                    <a:ext cx="20" cy="17"/>
                  </a:xfrm>
                  <a:custGeom>
                    <a:avLst/>
                    <a:gdLst/>
                    <a:ahLst/>
                    <a:cxnLst>
                      <a:cxn ang="0">
                        <a:pos x="19" y="0"/>
                      </a:cxn>
                      <a:cxn ang="0">
                        <a:pos x="0" y="0"/>
                      </a:cxn>
                      <a:cxn ang="0">
                        <a:pos x="0" y="16"/>
                      </a:cxn>
                      <a:cxn ang="0">
                        <a:pos x="19" y="16"/>
                      </a:cxn>
                      <a:cxn ang="0">
                        <a:pos x="19" y="0"/>
                      </a:cxn>
                    </a:cxnLst>
                    <a:rect l="0" t="0" r="r" b="b"/>
                    <a:pathLst>
                      <a:path w="20" h="17">
                        <a:moveTo>
                          <a:pt x="19" y="0"/>
                        </a:moveTo>
                        <a:lnTo>
                          <a:pt x="0" y="0"/>
                        </a:lnTo>
                        <a:lnTo>
                          <a:pt x="0" y="16"/>
                        </a:lnTo>
                        <a:lnTo>
                          <a:pt x="19" y="16"/>
                        </a:lnTo>
                        <a:lnTo>
                          <a:pt x="19" y="0"/>
                        </a:lnTo>
                      </a:path>
                    </a:pathLst>
                  </a:custGeom>
                  <a:solidFill>
                    <a:srgbClr val="B7B79D"/>
                  </a:solidFill>
                  <a:ln w="9525" cap="rnd">
                    <a:noFill/>
                    <a:round/>
                    <a:headEnd/>
                    <a:tailEnd/>
                  </a:ln>
                  <a:effectLst/>
                </p:spPr>
                <p:txBody>
                  <a:bodyPr/>
                  <a:lstStyle/>
                  <a:p>
                    <a:endParaRPr lang="zh-CN" altLang="en-US"/>
                  </a:p>
                </p:txBody>
              </p:sp>
              <p:sp>
                <p:nvSpPr>
                  <p:cNvPr id="61" name="Freeform 43"/>
                  <p:cNvSpPr>
                    <a:spLocks/>
                  </p:cNvSpPr>
                  <p:nvPr/>
                </p:nvSpPr>
                <p:spPr bwMode="auto">
                  <a:xfrm>
                    <a:off x="1315" y="2528"/>
                    <a:ext cx="20" cy="17"/>
                  </a:xfrm>
                  <a:custGeom>
                    <a:avLst/>
                    <a:gdLst/>
                    <a:ahLst/>
                    <a:cxnLst>
                      <a:cxn ang="0">
                        <a:pos x="19" y="0"/>
                      </a:cxn>
                      <a:cxn ang="0">
                        <a:pos x="0" y="0"/>
                      </a:cxn>
                      <a:cxn ang="0">
                        <a:pos x="0" y="16"/>
                      </a:cxn>
                      <a:cxn ang="0">
                        <a:pos x="19" y="16"/>
                      </a:cxn>
                      <a:cxn ang="0">
                        <a:pos x="19" y="0"/>
                      </a:cxn>
                    </a:cxnLst>
                    <a:rect l="0" t="0" r="r" b="b"/>
                    <a:pathLst>
                      <a:path w="20" h="17">
                        <a:moveTo>
                          <a:pt x="19" y="0"/>
                        </a:moveTo>
                        <a:lnTo>
                          <a:pt x="0" y="0"/>
                        </a:lnTo>
                        <a:lnTo>
                          <a:pt x="0" y="16"/>
                        </a:lnTo>
                        <a:lnTo>
                          <a:pt x="19" y="16"/>
                        </a:lnTo>
                        <a:lnTo>
                          <a:pt x="19" y="0"/>
                        </a:lnTo>
                      </a:path>
                    </a:pathLst>
                  </a:custGeom>
                  <a:solidFill>
                    <a:srgbClr val="B7B79D"/>
                  </a:solidFill>
                  <a:ln w="12699" cap="rnd" cmpd="sng">
                    <a:solidFill>
                      <a:srgbClr val="494936"/>
                    </a:solidFill>
                    <a:prstDash val="solid"/>
                    <a:round/>
                    <a:headEnd/>
                    <a:tailEnd/>
                  </a:ln>
                  <a:effectLst/>
                </p:spPr>
                <p:txBody>
                  <a:bodyPr/>
                  <a:lstStyle/>
                  <a:p>
                    <a:endParaRPr lang="zh-CN" altLang="en-US"/>
                  </a:p>
                </p:txBody>
              </p:sp>
            </p:grpSp>
            <p:sp>
              <p:nvSpPr>
                <p:cNvPr id="36" name="Freeform 44"/>
                <p:cNvSpPr>
                  <a:spLocks/>
                </p:cNvSpPr>
                <p:nvPr/>
              </p:nvSpPr>
              <p:spPr bwMode="auto">
                <a:xfrm>
                  <a:off x="1125" y="2503"/>
                  <a:ext cx="26" cy="33"/>
                </a:xfrm>
                <a:custGeom>
                  <a:avLst/>
                  <a:gdLst/>
                  <a:ahLst/>
                  <a:cxnLst>
                    <a:cxn ang="0">
                      <a:pos x="25" y="32"/>
                    </a:cxn>
                    <a:cxn ang="0">
                      <a:pos x="0" y="10"/>
                    </a:cxn>
                    <a:cxn ang="0">
                      <a:pos x="0" y="0"/>
                    </a:cxn>
                    <a:cxn ang="0">
                      <a:pos x="25" y="27"/>
                    </a:cxn>
                    <a:cxn ang="0">
                      <a:pos x="25" y="32"/>
                    </a:cxn>
                  </a:cxnLst>
                  <a:rect l="0" t="0" r="r" b="b"/>
                  <a:pathLst>
                    <a:path w="26" h="33">
                      <a:moveTo>
                        <a:pt x="25" y="32"/>
                      </a:moveTo>
                      <a:lnTo>
                        <a:pt x="0" y="10"/>
                      </a:lnTo>
                      <a:lnTo>
                        <a:pt x="0" y="0"/>
                      </a:lnTo>
                      <a:lnTo>
                        <a:pt x="25" y="27"/>
                      </a:lnTo>
                      <a:lnTo>
                        <a:pt x="25" y="32"/>
                      </a:lnTo>
                    </a:path>
                  </a:pathLst>
                </a:custGeom>
                <a:solidFill>
                  <a:srgbClr val="DBDBCE"/>
                </a:solidFill>
                <a:ln w="9525" cap="rnd">
                  <a:noFill/>
                  <a:round/>
                  <a:headEnd/>
                  <a:tailEnd/>
                </a:ln>
                <a:effectLst/>
              </p:spPr>
              <p:txBody>
                <a:bodyPr/>
                <a:lstStyle/>
                <a:p>
                  <a:endParaRPr lang="zh-CN" altLang="en-US"/>
                </a:p>
              </p:txBody>
            </p:sp>
            <p:sp>
              <p:nvSpPr>
                <p:cNvPr id="37" name="Freeform 45"/>
                <p:cNvSpPr>
                  <a:spLocks/>
                </p:cNvSpPr>
                <p:nvPr/>
              </p:nvSpPr>
              <p:spPr bwMode="auto">
                <a:xfrm>
                  <a:off x="1125" y="2503"/>
                  <a:ext cx="26" cy="33"/>
                </a:xfrm>
                <a:custGeom>
                  <a:avLst/>
                  <a:gdLst/>
                  <a:ahLst/>
                  <a:cxnLst>
                    <a:cxn ang="0">
                      <a:pos x="25" y="32"/>
                    </a:cxn>
                    <a:cxn ang="0">
                      <a:pos x="0" y="10"/>
                    </a:cxn>
                    <a:cxn ang="0">
                      <a:pos x="0" y="0"/>
                    </a:cxn>
                    <a:cxn ang="0">
                      <a:pos x="25" y="27"/>
                    </a:cxn>
                    <a:cxn ang="0">
                      <a:pos x="25" y="32"/>
                    </a:cxn>
                  </a:cxnLst>
                  <a:rect l="0" t="0" r="r" b="b"/>
                  <a:pathLst>
                    <a:path w="26" h="33">
                      <a:moveTo>
                        <a:pt x="25" y="32"/>
                      </a:moveTo>
                      <a:lnTo>
                        <a:pt x="0" y="10"/>
                      </a:lnTo>
                      <a:lnTo>
                        <a:pt x="0" y="0"/>
                      </a:lnTo>
                      <a:lnTo>
                        <a:pt x="25" y="27"/>
                      </a:lnTo>
                      <a:lnTo>
                        <a:pt x="25" y="32"/>
                      </a:lnTo>
                    </a:path>
                  </a:pathLst>
                </a:custGeom>
                <a:solidFill>
                  <a:srgbClr val="DBDBCE"/>
                </a:solidFill>
                <a:ln w="12699" cap="rnd" cmpd="sng">
                  <a:solidFill>
                    <a:srgbClr val="494936"/>
                  </a:solidFill>
                  <a:prstDash val="solid"/>
                  <a:round/>
                  <a:headEnd/>
                  <a:tailEnd/>
                </a:ln>
                <a:effectLst/>
              </p:spPr>
              <p:txBody>
                <a:bodyPr/>
                <a:lstStyle/>
                <a:p>
                  <a:endParaRPr lang="zh-CN" altLang="en-US"/>
                </a:p>
              </p:txBody>
            </p:sp>
            <p:sp>
              <p:nvSpPr>
                <p:cNvPr id="38" name="Freeform 46"/>
                <p:cNvSpPr>
                  <a:spLocks/>
                </p:cNvSpPr>
                <p:nvPr/>
              </p:nvSpPr>
              <p:spPr bwMode="auto">
                <a:xfrm>
                  <a:off x="1115" y="2463"/>
                  <a:ext cx="161" cy="21"/>
                </a:xfrm>
                <a:custGeom>
                  <a:avLst/>
                  <a:gdLst/>
                  <a:ahLst/>
                  <a:cxnLst>
                    <a:cxn ang="0">
                      <a:pos x="160" y="20"/>
                    </a:cxn>
                    <a:cxn ang="0">
                      <a:pos x="142" y="0"/>
                    </a:cxn>
                    <a:cxn ang="0">
                      <a:pos x="0" y="0"/>
                    </a:cxn>
                    <a:cxn ang="0">
                      <a:pos x="18" y="20"/>
                    </a:cxn>
                    <a:cxn ang="0">
                      <a:pos x="160" y="20"/>
                    </a:cxn>
                  </a:cxnLst>
                  <a:rect l="0" t="0" r="r" b="b"/>
                  <a:pathLst>
                    <a:path w="161" h="21">
                      <a:moveTo>
                        <a:pt x="160" y="20"/>
                      </a:moveTo>
                      <a:lnTo>
                        <a:pt x="142" y="0"/>
                      </a:lnTo>
                      <a:lnTo>
                        <a:pt x="0" y="0"/>
                      </a:lnTo>
                      <a:lnTo>
                        <a:pt x="18" y="20"/>
                      </a:lnTo>
                      <a:lnTo>
                        <a:pt x="160" y="20"/>
                      </a:lnTo>
                    </a:path>
                  </a:pathLst>
                </a:custGeom>
                <a:solidFill>
                  <a:srgbClr val="C9C9B6"/>
                </a:solidFill>
                <a:ln w="9525" cap="rnd">
                  <a:noFill/>
                  <a:round/>
                  <a:headEnd/>
                  <a:tailEnd/>
                </a:ln>
                <a:effectLst/>
              </p:spPr>
              <p:txBody>
                <a:bodyPr/>
                <a:lstStyle/>
                <a:p>
                  <a:endParaRPr lang="zh-CN" altLang="en-US"/>
                </a:p>
              </p:txBody>
            </p:sp>
            <p:sp>
              <p:nvSpPr>
                <p:cNvPr id="39" name="Freeform 47"/>
                <p:cNvSpPr>
                  <a:spLocks/>
                </p:cNvSpPr>
                <p:nvPr/>
              </p:nvSpPr>
              <p:spPr bwMode="auto">
                <a:xfrm>
                  <a:off x="1115" y="2463"/>
                  <a:ext cx="161" cy="21"/>
                </a:xfrm>
                <a:custGeom>
                  <a:avLst/>
                  <a:gdLst/>
                  <a:ahLst/>
                  <a:cxnLst>
                    <a:cxn ang="0">
                      <a:pos x="160" y="20"/>
                    </a:cxn>
                    <a:cxn ang="0">
                      <a:pos x="142" y="0"/>
                    </a:cxn>
                    <a:cxn ang="0">
                      <a:pos x="0" y="0"/>
                    </a:cxn>
                    <a:cxn ang="0">
                      <a:pos x="18" y="20"/>
                    </a:cxn>
                    <a:cxn ang="0">
                      <a:pos x="160" y="20"/>
                    </a:cxn>
                  </a:cxnLst>
                  <a:rect l="0" t="0" r="r" b="b"/>
                  <a:pathLst>
                    <a:path w="161" h="21">
                      <a:moveTo>
                        <a:pt x="160" y="20"/>
                      </a:moveTo>
                      <a:lnTo>
                        <a:pt x="142" y="0"/>
                      </a:lnTo>
                      <a:lnTo>
                        <a:pt x="0" y="0"/>
                      </a:lnTo>
                      <a:lnTo>
                        <a:pt x="18" y="20"/>
                      </a:lnTo>
                      <a:lnTo>
                        <a:pt x="160" y="20"/>
                      </a:lnTo>
                    </a:path>
                  </a:pathLst>
                </a:custGeom>
                <a:solidFill>
                  <a:srgbClr val="C9C9B6"/>
                </a:solidFill>
                <a:ln w="12699" cap="rnd" cmpd="sng">
                  <a:solidFill>
                    <a:srgbClr val="494936"/>
                  </a:solidFill>
                  <a:prstDash val="solid"/>
                  <a:round/>
                  <a:headEnd/>
                  <a:tailEnd/>
                </a:ln>
                <a:effectLst/>
              </p:spPr>
              <p:txBody>
                <a:bodyPr/>
                <a:lstStyle/>
                <a:p>
                  <a:endParaRPr lang="zh-CN" altLang="en-US"/>
                </a:p>
              </p:txBody>
            </p:sp>
            <p:sp>
              <p:nvSpPr>
                <p:cNvPr id="40" name="Freeform 48"/>
                <p:cNvSpPr>
                  <a:spLocks/>
                </p:cNvSpPr>
                <p:nvPr/>
              </p:nvSpPr>
              <p:spPr bwMode="auto">
                <a:xfrm>
                  <a:off x="1133" y="2483"/>
                  <a:ext cx="143" cy="26"/>
                </a:xfrm>
                <a:custGeom>
                  <a:avLst/>
                  <a:gdLst/>
                  <a:ahLst/>
                  <a:cxnLst>
                    <a:cxn ang="0">
                      <a:pos x="142" y="0"/>
                    </a:cxn>
                    <a:cxn ang="0">
                      <a:pos x="0" y="0"/>
                    </a:cxn>
                    <a:cxn ang="0">
                      <a:pos x="0" y="25"/>
                    </a:cxn>
                    <a:cxn ang="0">
                      <a:pos x="142" y="25"/>
                    </a:cxn>
                    <a:cxn ang="0">
                      <a:pos x="142" y="0"/>
                    </a:cxn>
                  </a:cxnLst>
                  <a:rect l="0" t="0" r="r" b="b"/>
                  <a:pathLst>
                    <a:path w="143" h="26">
                      <a:moveTo>
                        <a:pt x="142" y="0"/>
                      </a:moveTo>
                      <a:lnTo>
                        <a:pt x="0" y="0"/>
                      </a:lnTo>
                      <a:lnTo>
                        <a:pt x="0" y="25"/>
                      </a:lnTo>
                      <a:lnTo>
                        <a:pt x="142" y="25"/>
                      </a:lnTo>
                      <a:lnTo>
                        <a:pt x="142" y="0"/>
                      </a:lnTo>
                    </a:path>
                  </a:pathLst>
                </a:custGeom>
                <a:solidFill>
                  <a:srgbClr val="B7B79D"/>
                </a:solidFill>
                <a:ln w="9525" cap="rnd">
                  <a:noFill/>
                  <a:round/>
                  <a:headEnd/>
                  <a:tailEnd/>
                </a:ln>
                <a:effectLst/>
              </p:spPr>
              <p:txBody>
                <a:bodyPr/>
                <a:lstStyle/>
                <a:p>
                  <a:endParaRPr lang="zh-CN" altLang="en-US"/>
                </a:p>
              </p:txBody>
            </p:sp>
            <p:sp>
              <p:nvSpPr>
                <p:cNvPr id="41" name="Freeform 49"/>
                <p:cNvSpPr>
                  <a:spLocks/>
                </p:cNvSpPr>
                <p:nvPr/>
              </p:nvSpPr>
              <p:spPr bwMode="auto">
                <a:xfrm>
                  <a:off x="1133" y="2483"/>
                  <a:ext cx="143" cy="26"/>
                </a:xfrm>
                <a:custGeom>
                  <a:avLst/>
                  <a:gdLst/>
                  <a:ahLst/>
                  <a:cxnLst>
                    <a:cxn ang="0">
                      <a:pos x="142" y="0"/>
                    </a:cxn>
                    <a:cxn ang="0">
                      <a:pos x="0" y="0"/>
                    </a:cxn>
                    <a:cxn ang="0">
                      <a:pos x="0" y="25"/>
                    </a:cxn>
                    <a:cxn ang="0">
                      <a:pos x="142" y="25"/>
                    </a:cxn>
                    <a:cxn ang="0">
                      <a:pos x="142" y="0"/>
                    </a:cxn>
                  </a:cxnLst>
                  <a:rect l="0" t="0" r="r" b="b"/>
                  <a:pathLst>
                    <a:path w="143" h="26">
                      <a:moveTo>
                        <a:pt x="142" y="0"/>
                      </a:moveTo>
                      <a:lnTo>
                        <a:pt x="0" y="0"/>
                      </a:lnTo>
                      <a:lnTo>
                        <a:pt x="0" y="25"/>
                      </a:lnTo>
                      <a:lnTo>
                        <a:pt x="142" y="25"/>
                      </a:lnTo>
                      <a:lnTo>
                        <a:pt x="142" y="0"/>
                      </a:lnTo>
                    </a:path>
                  </a:pathLst>
                </a:custGeom>
                <a:solidFill>
                  <a:srgbClr val="B7B79D"/>
                </a:solidFill>
                <a:ln w="12699" cap="rnd" cmpd="sng">
                  <a:solidFill>
                    <a:srgbClr val="494936"/>
                  </a:solidFill>
                  <a:prstDash val="solid"/>
                  <a:round/>
                  <a:headEnd/>
                  <a:tailEnd/>
                </a:ln>
                <a:effectLst/>
              </p:spPr>
              <p:txBody>
                <a:bodyPr/>
                <a:lstStyle/>
                <a:p>
                  <a:endParaRPr lang="zh-CN" altLang="en-US"/>
                </a:p>
              </p:txBody>
            </p:sp>
            <p:sp>
              <p:nvSpPr>
                <p:cNvPr id="42" name="Freeform 50"/>
                <p:cNvSpPr>
                  <a:spLocks/>
                </p:cNvSpPr>
                <p:nvPr/>
              </p:nvSpPr>
              <p:spPr bwMode="auto">
                <a:xfrm>
                  <a:off x="1115" y="2463"/>
                  <a:ext cx="19" cy="46"/>
                </a:xfrm>
                <a:custGeom>
                  <a:avLst/>
                  <a:gdLst/>
                  <a:ahLst/>
                  <a:cxnLst>
                    <a:cxn ang="0">
                      <a:pos x="18" y="45"/>
                    </a:cxn>
                    <a:cxn ang="0">
                      <a:pos x="0" y="27"/>
                    </a:cxn>
                    <a:cxn ang="0">
                      <a:pos x="0" y="0"/>
                    </a:cxn>
                    <a:cxn ang="0">
                      <a:pos x="18" y="20"/>
                    </a:cxn>
                    <a:cxn ang="0">
                      <a:pos x="18" y="45"/>
                    </a:cxn>
                  </a:cxnLst>
                  <a:rect l="0" t="0" r="r" b="b"/>
                  <a:pathLst>
                    <a:path w="19" h="46">
                      <a:moveTo>
                        <a:pt x="18" y="45"/>
                      </a:moveTo>
                      <a:lnTo>
                        <a:pt x="0" y="27"/>
                      </a:lnTo>
                      <a:lnTo>
                        <a:pt x="0" y="0"/>
                      </a:lnTo>
                      <a:lnTo>
                        <a:pt x="18" y="20"/>
                      </a:lnTo>
                      <a:lnTo>
                        <a:pt x="18" y="45"/>
                      </a:lnTo>
                    </a:path>
                  </a:pathLst>
                </a:custGeom>
                <a:solidFill>
                  <a:srgbClr val="DBDBCE"/>
                </a:solidFill>
                <a:ln w="9525" cap="rnd">
                  <a:noFill/>
                  <a:round/>
                  <a:headEnd/>
                  <a:tailEnd/>
                </a:ln>
                <a:effectLst/>
              </p:spPr>
              <p:txBody>
                <a:bodyPr/>
                <a:lstStyle/>
                <a:p>
                  <a:endParaRPr lang="zh-CN" altLang="en-US"/>
                </a:p>
              </p:txBody>
            </p:sp>
            <p:sp>
              <p:nvSpPr>
                <p:cNvPr id="43" name="Freeform 51"/>
                <p:cNvSpPr>
                  <a:spLocks/>
                </p:cNvSpPr>
                <p:nvPr/>
              </p:nvSpPr>
              <p:spPr bwMode="auto">
                <a:xfrm>
                  <a:off x="1115" y="2463"/>
                  <a:ext cx="19" cy="46"/>
                </a:xfrm>
                <a:custGeom>
                  <a:avLst/>
                  <a:gdLst/>
                  <a:ahLst/>
                  <a:cxnLst>
                    <a:cxn ang="0">
                      <a:pos x="18" y="45"/>
                    </a:cxn>
                    <a:cxn ang="0">
                      <a:pos x="0" y="27"/>
                    </a:cxn>
                    <a:cxn ang="0">
                      <a:pos x="0" y="0"/>
                    </a:cxn>
                    <a:cxn ang="0">
                      <a:pos x="18" y="20"/>
                    </a:cxn>
                    <a:cxn ang="0">
                      <a:pos x="18" y="45"/>
                    </a:cxn>
                  </a:cxnLst>
                  <a:rect l="0" t="0" r="r" b="b"/>
                  <a:pathLst>
                    <a:path w="19" h="46">
                      <a:moveTo>
                        <a:pt x="18" y="45"/>
                      </a:moveTo>
                      <a:lnTo>
                        <a:pt x="0" y="27"/>
                      </a:lnTo>
                      <a:lnTo>
                        <a:pt x="0" y="0"/>
                      </a:lnTo>
                      <a:lnTo>
                        <a:pt x="18" y="20"/>
                      </a:lnTo>
                      <a:lnTo>
                        <a:pt x="18" y="45"/>
                      </a:lnTo>
                    </a:path>
                  </a:pathLst>
                </a:custGeom>
                <a:solidFill>
                  <a:srgbClr val="DBDBCE"/>
                </a:solidFill>
                <a:ln w="12699" cap="rnd" cmpd="sng">
                  <a:solidFill>
                    <a:srgbClr val="494936"/>
                  </a:solidFill>
                  <a:prstDash val="solid"/>
                  <a:round/>
                  <a:headEnd/>
                  <a:tailEnd/>
                </a:ln>
                <a:effectLst/>
              </p:spPr>
              <p:txBody>
                <a:bodyPr/>
                <a:lstStyle/>
                <a:p>
                  <a:endParaRPr lang="zh-CN" altLang="en-US"/>
                </a:p>
              </p:txBody>
            </p:sp>
            <p:sp>
              <p:nvSpPr>
                <p:cNvPr id="44" name="Freeform 52"/>
                <p:cNvSpPr>
                  <a:spLocks/>
                </p:cNvSpPr>
                <p:nvPr/>
              </p:nvSpPr>
              <p:spPr bwMode="auto">
                <a:xfrm>
                  <a:off x="1118" y="2463"/>
                  <a:ext cx="155" cy="17"/>
                </a:xfrm>
                <a:custGeom>
                  <a:avLst/>
                  <a:gdLst/>
                  <a:ahLst/>
                  <a:cxnLst>
                    <a:cxn ang="0">
                      <a:pos x="154" y="16"/>
                    </a:cxn>
                    <a:cxn ang="0">
                      <a:pos x="139" y="0"/>
                    </a:cxn>
                    <a:cxn ang="0">
                      <a:pos x="0" y="0"/>
                    </a:cxn>
                    <a:cxn ang="0">
                      <a:pos x="15" y="16"/>
                    </a:cxn>
                    <a:cxn ang="0">
                      <a:pos x="154" y="16"/>
                    </a:cxn>
                  </a:cxnLst>
                  <a:rect l="0" t="0" r="r" b="b"/>
                  <a:pathLst>
                    <a:path w="155" h="17">
                      <a:moveTo>
                        <a:pt x="154" y="16"/>
                      </a:moveTo>
                      <a:lnTo>
                        <a:pt x="139" y="0"/>
                      </a:lnTo>
                      <a:lnTo>
                        <a:pt x="0" y="0"/>
                      </a:lnTo>
                      <a:lnTo>
                        <a:pt x="15" y="16"/>
                      </a:lnTo>
                      <a:lnTo>
                        <a:pt x="154" y="16"/>
                      </a:lnTo>
                    </a:path>
                  </a:pathLst>
                </a:custGeom>
                <a:solidFill>
                  <a:srgbClr val="000000"/>
                </a:solidFill>
                <a:ln w="9525" cap="rnd">
                  <a:noFill/>
                  <a:round/>
                  <a:headEnd/>
                  <a:tailEnd/>
                </a:ln>
                <a:effectLst/>
              </p:spPr>
              <p:txBody>
                <a:bodyPr/>
                <a:lstStyle/>
                <a:p>
                  <a:endParaRPr lang="zh-CN" altLang="en-US"/>
                </a:p>
              </p:txBody>
            </p:sp>
            <p:sp>
              <p:nvSpPr>
                <p:cNvPr id="45" name="Freeform 53"/>
                <p:cNvSpPr>
                  <a:spLocks/>
                </p:cNvSpPr>
                <p:nvPr/>
              </p:nvSpPr>
              <p:spPr bwMode="auto">
                <a:xfrm>
                  <a:off x="1118" y="2463"/>
                  <a:ext cx="155" cy="17"/>
                </a:xfrm>
                <a:custGeom>
                  <a:avLst/>
                  <a:gdLst/>
                  <a:ahLst/>
                  <a:cxnLst>
                    <a:cxn ang="0">
                      <a:pos x="154" y="16"/>
                    </a:cxn>
                    <a:cxn ang="0">
                      <a:pos x="139" y="0"/>
                    </a:cxn>
                    <a:cxn ang="0">
                      <a:pos x="0" y="0"/>
                    </a:cxn>
                    <a:cxn ang="0">
                      <a:pos x="15" y="16"/>
                    </a:cxn>
                    <a:cxn ang="0">
                      <a:pos x="154" y="16"/>
                    </a:cxn>
                  </a:cxnLst>
                  <a:rect l="0" t="0" r="r" b="b"/>
                  <a:pathLst>
                    <a:path w="155" h="17">
                      <a:moveTo>
                        <a:pt x="154" y="16"/>
                      </a:moveTo>
                      <a:lnTo>
                        <a:pt x="139" y="0"/>
                      </a:lnTo>
                      <a:lnTo>
                        <a:pt x="0" y="0"/>
                      </a:lnTo>
                      <a:lnTo>
                        <a:pt x="15" y="16"/>
                      </a:lnTo>
                      <a:lnTo>
                        <a:pt x="154" y="16"/>
                      </a:lnTo>
                    </a:path>
                  </a:pathLst>
                </a:custGeom>
                <a:solidFill>
                  <a:srgbClr val="000000"/>
                </a:solidFill>
                <a:ln w="12699" cap="rnd" cmpd="sng">
                  <a:solidFill>
                    <a:srgbClr val="000000"/>
                  </a:solidFill>
                  <a:prstDash val="solid"/>
                  <a:round/>
                  <a:headEnd/>
                  <a:tailEnd/>
                </a:ln>
                <a:effectLst/>
              </p:spPr>
              <p:txBody>
                <a:bodyPr/>
                <a:lstStyle/>
                <a:p>
                  <a:endParaRPr lang="zh-CN" altLang="en-US"/>
                </a:p>
              </p:txBody>
            </p:sp>
            <p:sp>
              <p:nvSpPr>
                <p:cNvPr id="46" name="Freeform 54"/>
                <p:cNvSpPr>
                  <a:spLocks/>
                </p:cNvSpPr>
                <p:nvPr/>
              </p:nvSpPr>
              <p:spPr bwMode="auto">
                <a:xfrm>
                  <a:off x="1118" y="2348"/>
                  <a:ext cx="158" cy="17"/>
                </a:xfrm>
                <a:custGeom>
                  <a:avLst/>
                  <a:gdLst/>
                  <a:ahLst/>
                  <a:cxnLst>
                    <a:cxn ang="0">
                      <a:pos x="157" y="16"/>
                    </a:cxn>
                    <a:cxn ang="0">
                      <a:pos x="142" y="0"/>
                    </a:cxn>
                    <a:cxn ang="0">
                      <a:pos x="0" y="0"/>
                    </a:cxn>
                    <a:cxn ang="0">
                      <a:pos x="15" y="16"/>
                    </a:cxn>
                    <a:cxn ang="0">
                      <a:pos x="157" y="16"/>
                    </a:cxn>
                  </a:cxnLst>
                  <a:rect l="0" t="0" r="r" b="b"/>
                  <a:pathLst>
                    <a:path w="158" h="17">
                      <a:moveTo>
                        <a:pt x="157" y="16"/>
                      </a:moveTo>
                      <a:lnTo>
                        <a:pt x="142" y="0"/>
                      </a:lnTo>
                      <a:lnTo>
                        <a:pt x="0" y="0"/>
                      </a:lnTo>
                      <a:lnTo>
                        <a:pt x="15" y="16"/>
                      </a:lnTo>
                      <a:lnTo>
                        <a:pt x="157" y="16"/>
                      </a:lnTo>
                    </a:path>
                  </a:pathLst>
                </a:custGeom>
                <a:solidFill>
                  <a:srgbClr val="C9C9B6"/>
                </a:solidFill>
                <a:ln w="9525" cap="rnd">
                  <a:noFill/>
                  <a:round/>
                  <a:headEnd/>
                  <a:tailEnd/>
                </a:ln>
                <a:effectLst/>
              </p:spPr>
              <p:txBody>
                <a:bodyPr/>
                <a:lstStyle/>
                <a:p>
                  <a:endParaRPr lang="zh-CN" altLang="en-US"/>
                </a:p>
              </p:txBody>
            </p:sp>
            <p:sp>
              <p:nvSpPr>
                <p:cNvPr id="47" name="Freeform 55"/>
                <p:cNvSpPr>
                  <a:spLocks/>
                </p:cNvSpPr>
                <p:nvPr/>
              </p:nvSpPr>
              <p:spPr bwMode="auto">
                <a:xfrm>
                  <a:off x="1118" y="2348"/>
                  <a:ext cx="158" cy="17"/>
                </a:xfrm>
                <a:custGeom>
                  <a:avLst/>
                  <a:gdLst/>
                  <a:ahLst/>
                  <a:cxnLst>
                    <a:cxn ang="0">
                      <a:pos x="157" y="16"/>
                    </a:cxn>
                    <a:cxn ang="0">
                      <a:pos x="142" y="0"/>
                    </a:cxn>
                    <a:cxn ang="0">
                      <a:pos x="0" y="0"/>
                    </a:cxn>
                    <a:cxn ang="0">
                      <a:pos x="15" y="16"/>
                    </a:cxn>
                    <a:cxn ang="0">
                      <a:pos x="157" y="16"/>
                    </a:cxn>
                  </a:cxnLst>
                  <a:rect l="0" t="0" r="r" b="b"/>
                  <a:pathLst>
                    <a:path w="158" h="17">
                      <a:moveTo>
                        <a:pt x="157" y="16"/>
                      </a:moveTo>
                      <a:lnTo>
                        <a:pt x="142" y="0"/>
                      </a:lnTo>
                      <a:lnTo>
                        <a:pt x="0" y="0"/>
                      </a:lnTo>
                      <a:lnTo>
                        <a:pt x="15" y="16"/>
                      </a:lnTo>
                      <a:lnTo>
                        <a:pt x="157" y="16"/>
                      </a:lnTo>
                    </a:path>
                  </a:pathLst>
                </a:custGeom>
                <a:solidFill>
                  <a:srgbClr val="C9C9B6"/>
                </a:solidFill>
                <a:ln w="12699" cap="rnd" cmpd="sng">
                  <a:solidFill>
                    <a:srgbClr val="494936"/>
                  </a:solidFill>
                  <a:prstDash val="solid"/>
                  <a:round/>
                  <a:headEnd/>
                  <a:tailEnd/>
                </a:ln>
                <a:effectLst/>
              </p:spPr>
              <p:txBody>
                <a:bodyPr/>
                <a:lstStyle/>
                <a:p>
                  <a:endParaRPr lang="zh-CN" altLang="en-US"/>
                </a:p>
              </p:txBody>
            </p:sp>
            <p:sp>
              <p:nvSpPr>
                <p:cNvPr id="48" name="Rectangle 56"/>
                <p:cNvSpPr>
                  <a:spLocks noChangeArrowheads="1"/>
                </p:cNvSpPr>
                <p:nvPr/>
              </p:nvSpPr>
              <p:spPr bwMode="auto">
                <a:xfrm>
                  <a:off x="1137" y="2367"/>
                  <a:ext cx="136" cy="104"/>
                </a:xfrm>
                <a:prstGeom prst="rect">
                  <a:avLst/>
                </a:prstGeom>
                <a:solidFill>
                  <a:srgbClr val="B7B79D"/>
                </a:solidFill>
                <a:ln w="12699">
                  <a:solidFill>
                    <a:srgbClr val="494936"/>
                  </a:solidFill>
                  <a:miter lim="800000"/>
                  <a:headEnd/>
                  <a:tailEnd/>
                </a:ln>
                <a:effectLst/>
              </p:spPr>
              <p:txBody>
                <a:bodyPr wrap="none" anchor="ctr"/>
                <a:lstStyle/>
                <a:p>
                  <a:endParaRPr lang="zh-CN" altLang="en-US"/>
                </a:p>
              </p:txBody>
            </p:sp>
            <p:sp>
              <p:nvSpPr>
                <p:cNvPr id="49" name="Rectangle 57"/>
                <p:cNvSpPr>
                  <a:spLocks noChangeArrowheads="1"/>
                </p:cNvSpPr>
                <p:nvPr/>
              </p:nvSpPr>
              <p:spPr bwMode="auto">
                <a:xfrm>
                  <a:off x="1149" y="2382"/>
                  <a:ext cx="112" cy="79"/>
                </a:xfrm>
                <a:prstGeom prst="rect">
                  <a:avLst/>
                </a:prstGeom>
                <a:solidFill>
                  <a:srgbClr val="FFFFFF"/>
                </a:solidFill>
                <a:ln w="12699">
                  <a:solidFill>
                    <a:srgbClr val="494936"/>
                  </a:solidFill>
                  <a:miter lim="800000"/>
                  <a:headEnd/>
                  <a:tailEnd/>
                </a:ln>
                <a:effectLst/>
              </p:spPr>
              <p:txBody>
                <a:bodyPr wrap="none" anchor="ctr"/>
                <a:lstStyle/>
                <a:p>
                  <a:endParaRPr lang="zh-CN" altLang="en-US"/>
                </a:p>
              </p:txBody>
            </p:sp>
            <p:sp>
              <p:nvSpPr>
                <p:cNvPr id="50" name="Freeform 58"/>
                <p:cNvSpPr>
                  <a:spLocks/>
                </p:cNvSpPr>
                <p:nvPr/>
              </p:nvSpPr>
              <p:spPr bwMode="auto">
                <a:xfrm>
                  <a:off x="1118" y="2348"/>
                  <a:ext cx="17" cy="128"/>
                </a:xfrm>
                <a:custGeom>
                  <a:avLst/>
                  <a:gdLst/>
                  <a:ahLst/>
                  <a:cxnLst>
                    <a:cxn ang="0">
                      <a:pos x="16" y="127"/>
                    </a:cxn>
                    <a:cxn ang="0">
                      <a:pos x="0" y="112"/>
                    </a:cxn>
                    <a:cxn ang="0">
                      <a:pos x="0" y="0"/>
                    </a:cxn>
                    <a:cxn ang="0">
                      <a:pos x="16" y="15"/>
                    </a:cxn>
                    <a:cxn ang="0">
                      <a:pos x="16" y="127"/>
                    </a:cxn>
                  </a:cxnLst>
                  <a:rect l="0" t="0" r="r" b="b"/>
                  <a:pathLst>
                    <a:path w="17" h="128">
                      <a:moveTo>
                        <a:pt x="16" y="127"/>
                      </a:moveTo>
                      <a:lnTo>
                        <a:pt x="0" y="112"/>
                      </a:lnTo>
                      <a:lnTo>
                        <a:pt x="0" y="0"/>
                      </a:lnTo>
                      <a:lnTo>
                        <a:pt x="16" y="15"/>
                      </a:lnTo>
                      <a:lnTo>
                        <a:pt x="16" y="127"/>
                      </a:lnTo>
                    </a:path>
                  </a:pathLst>
                </a:custGeom>
                <a:solidFill>
                  <a:srgbClr val="DBDBCE"/>
                </a:solidFill>
                <a:ln w="9525" cap="rnd">
                  <a:noFill/>
                  <a:round/>
                  <a:headEnd/>
                  <a:tailEnd/>
                </a:ln>
                <a:effectLst/>
              </p:spPr>
              <p:txBody>
                <a:bodyPr/>
                <a:lstStyle/>
                <a:p>
                  <a:endParaRPr lang="zh-CN" altLang="en-US"/>
                </a:p>
              </p:txBody>
            </p:sp>
            <p:sp>
              <p:nvSpPr>
                <p:cNvPr id="51" name="Freeform 59"/>
                <p:cNvSpPr>
                  <a:spLocks/>
                </p:cNvSpPr>
                <p:nvPr/>
              </p:nvSpPr>
              <p:spPr bwMode="auto">
                <a:xfrm>
                  <a:off x="1118" y="2348"/>
                  <a:ext cx="17" cy="128"/>
                </a:xfrm>
                <a:custGeom>
                  <a:avLst/>
                  <a:gdLst/>
                  <a:ahLst/>
                  <a:cxnLst>
                    <a:cxn ang="0">
                      <a:pos x="16" y="127"/>
                    </a:cxn>
                    <a:cxn ang="0">
                      <a:pos x="0" y="112"/>
                    </a:cxn>
                    <a:cxn ang="0">
                      <a:pos x="0" y="0"/>
                    </a:cxn>
                    <a:cxn ang="0">
                      <a:pos x="16" y="15"/>
                    </a:cxn>
                    <a:cxn ang="0">
                      <a:pos x="16" y="127"/>
                    </a:cxn>
                  </a:cxnLst>
                  <a:rect l="0" t="0" r="r" b="b"/>
                  <a:pathLst>
                    <a:path w="17" h="128">
                      <a:moveTo>
                        <a:pt x="16" y="127"/>
                      </a:moveTo>
                      <a:lnTo>
                        <a:pt x="0" y="112"/>
                      </a:lnTo>
                      <a:lnTo>
                        <a:pt x="0" y="0"/>
                      </a:lnTo>
                      <a:lnTo>
                        <a:pt x="16" y="15"/>
                      </a:lnTo>
                      <a:lnTo>
                        <a:pt x="16" y="127"/>
                      </a:lnTo>
                    </a:path>
                  </a:pathLst>
                </a:custGeom>
                <a:solidFill>
                  <a:srgbClr val="DBDBCE"/>
                </a:solidFill>
                <a:ln w="12699" cap="rnd" cmpd="sng">
                  <a:solidFill>
                    <a:srgbClr val="494936"/>
                  </a:solidFill>
                  <a:prstDash val="solid"/>
                  <a:round/>
                  <a:headEnd/>
                  <a:tailEnd/>
                </a:ln>
                <a:effectLst/>
              </p:spPr>
              <p:txBody>
                <a:bodyPr/>
                <a:lstStyle/>
                <a:p>
                  <a:endParaRPr lang="zh-CN" altLang="en-US"/>
                </a:p>
              </p:txBody>
            </p:sp>
            <p:sp>
              <p:nvSpPr>
                <p:cNvPr id="52" name="Freeform 60"/>
                <p:cNvSpPr>
                  <a:spLocks/>
                </p:cNvSpPr>
                <p:nvPr/>
              </p:nvSpPr>
              <p:spPr bwMode="auto">
                <a:xfrm>
                  <a:off x="1125" y="2503"/>
                  <a:ext cx="181" cy="28"/>
                </a:xfrm>
                <a:custGeom>
                  <a:avLst/>
                  <a:gdLst/>
                  <a:ahLst/>
                  <a:cxnLst>
                    <a:cxn ang="0">
                      <a:pos x="180" y="27"/>
                    </a:cxn>
                    <a:cxn ang="0">
                      <a:pos x="157" y="0"/>
                    </a:cxn>
                    <a:cxn ang="0">
                      <a:pos x="0" y="0"/>
                    </a:cxn>
                    <a:cxn ang="0">
                      <a:pos x="23" y="27"/>
                    </a:cxn>
                    <a:cxn ang="0">
                      <a:pos x="180" y="27"/>
                    </a:cxn>
                  </a:cxnLst>
                  <a:rect l="0" t="0" r="r" b="b"/>
                  <a:pathLst>
                    <a:path w="181" h="28">
                      <a:moveTo>
                        <a:pt x="180" y="27"/>
                      </a:moveTo>
                      <a:lnTo>
                        <a:pt x="157" y="0"/>
                      </a:lnTo>
                      <a:lnTo>
                        <a:pt x="0" y="0"/>
                      </a:lnTo>
                      <a:lnTo>
                        <a:pt x="23" y="27"/>
                      </a:lnTo>
                      <a:lnTo>
                        <a:pt x="180" y="27"/>
                      </a:lnTo>
                    </a:path>
                  </a:pathLst>
                </a:custGeom>
                <a:solidFill>
                  <a:srgbClr val="C9C9B6"/>
                </a:solidFill>
                <a:ln w="9525" cap="rnd">
                  <a:noFill/>
                  <a:round/>
                  <a:headEnd/>
                  <a:tailEnd/>
                </a:ln>
                <a:effectLst/>
              </p:spPr>
              <p:txBody>
                <a:bodyPr/>
                <a:lstStyle/>
                <a:p>
                  <a:endParaRPr lang="zh-CN" altLang="en-US"/>
                </a:p>
              </p:txBody>
            </p:sp>
            <p:sp>
              <p:nvSpPr>
                <p:cNvPr id="53" name="Freeform 61"/>
                <p:cNvSpPr>
                  <a:spLocks/>
                </p:cNvSpPr>
                <p:nvPr/>
              </p:nvSpPr>
              <p:spPr bwMode="auto">
                <a:xfrm>
                  <a:off x="1125" y="2503"/>
                  <a:ext cx="181" cy="28"/>
                </a:xfrm>
                <a:custGeom>
                  <a:avLst/>
                  <a:gdLst/>
                  <a:ahLst/>
                  <a:cxnLst>
                    <a:cxn ang="0">
                      <a:pos x="180" y="27"/>
                    </a:cxn>
                    <a:cxn ang="0">
                      <a:pos x="157" y="0"/>
                    </a:cxn>
                    <a:cxn ang="0">
                      <a:pos x="0" y="0"/>
                    </a:cxn>
                    <a:cxn ang="0">
                      <a:pos x="23" y="27"/>
                    </a:cxn>
                    <a:cxn ang="0">
                      <a:pos x="180" y="27"/>
                    </a:cxn>
                  </a:cxnLst>
                  <a:rect l="0" t="0" r="r" b="b"/>
                  <a:pathLst>
                    <a:path w="181" h="28">
                      <a:moveTo>
                        <a:pt x="180" y="27"/>
                      </a:moveTo>
                      <a:lnTo>
                        <a:pt x="157" y="0"/>
                      </a:lnTo>
                      <a:lnTo>
                        <a:pt x="0" y="0"/>
                      </a:lnTo>
                      <a:lnTo>
                        <a:pt x="23" y="27"/>
                      </a:lnTo>
                      <a:lnTo>
                        <a:pt x="180" y="27"/>
                      </a:lnTo>
                    </a:path>
                  </a:pathLst>
                </a:custGeom>
                <a:solidFill>
                  <a:srgbClr val="C9C9B6"/>
                </a:solidFill>
                <a:ln w="12699" cap="rnd" cmpd="sng">
                  <a:solidFill>
                    <a:srgbClr val="494936"/>
                  </a:solidFill>
                  <a:prstDash val="solid"/>
                  <a:round/>
                  <a:headEnd/>
                  <a:tailEnd/>
                </a:ln>
                <a:effectLst/>
              </p:spPr>
              <p:txBody>
                <a:bodyPr/>
                <a:lstStyle/>
                <a:p>
                  <a:endParaRPr lang="zh-CN" altLang="en-US"/>
                </a:p>
              </p:txBody>
            </p:sp>
            <p:sp>
              <p:nvSpPr>
                <p:cNvPr id="54" name="Freeform 62"/>
                <p:cNvSpPr>
                  <a:spLocks/>
                </p:cNvSpPr>
                <p:nvPr/>
              </p:nvSpPr>
              <p:spPr bwMode="auto">
                <a:xfrm>
                  <a:off x="1148" y="2530"/>
                  <a:ext cx="158" cy="17"/>
                </a:xfrm>
                <a:custGeom>
                  <a:avLst/>
                  <a:gdLst/>
                  <a:ahLst/>
                  <a:cxnLst>
                    <a:cxn ang="0">
                      <a:pos x="157" y="0"/>
                    </a:cxn>
                    <a:cxn ang="0">
                      <a:pos x="0" y="0"/>
                    </a:cxn>
                    <a:cxn ang="0">
                      <a:pos x="0" y="16"/>
                    </a:cxn>
                    <a:cxn ang="0">
                      <a:pos x="157" y="16"/>
                    </a:cxn>
                    <a:cxn ang="0">
                      <a:pos x="157" y="0"/>
                    </a:cxn>
                  </a:cxnLst>
                  <a:rect l="0" t="0" r="r" b="b"/>
                  <a:pathLst>
                    <a:path w="158" h="17">
                      <a:moveTo>
                        <a:pt x="157" y="0"/>
                      </a:moveTo>
                      <a:lnTo>
                        <a:pt x="0" y="0"/>
                      </a:lnTo>
                      <a:lnTo>
                        <a:pt x="0" y="16"/>
                      </a:lnTo>
                      <a:lnTo>
                        <a:pt x="157" y="16"/>
                      </a:lnTo>
                      <a:lnTo>
                        <a:pt x="157" y="0"/>
                      </a:lnTo>
                    </a:path>
                  </a:pathLst>
                </a:custGeom>
                <a:solidFill>
                  <a:srgbClr val="B7B79D"/>
                </a:solidFill>
                <a:ln w="9525" cap="rnd">
                  <a:noFill/>
                  <a:round/>
                  <a:headEnd/>
                  <a:tailEnd/>
                </a:ln>
                <a:effectLst/>
              </p:spPr>
              <p:txBody>
                <a:bodyPr/>
                <a:lstStyle/>
                <a:p>
                  <a:endParaRPr lang="zh-CN" altLang="en-US"/>
                </a:p>
              </p:txBody>
            </p:sp>
            <p:sp>
              <p:nvSpPr>
                <p:cNvPr id="55" name="Freeform 63"/>
                <p:cNvSpPr>
                  <a:spLocks/>
                </p:cNvSpPr>
                <p:nvPr/>
              </p:nvSpPr>
              <p:spPr bwMode="auto">
                <a:xfrm>
                  <a:off x="1148" y="2530"/>
                  <a:ext cx="158" cy="17"/>
                </a:xfrm>
                <a:custGeom>
                  <a:avLst/>
                  <a:gdLst/>
                  <a:ahLst/>
                  <a:cxnLst>
                    <a:cxn ang="0">
                      <a:pos x="157" y="0"/>
                    </a:cxn>
                    <a:cxn ang="0">
                      <a:pos x="0" y="0"/>
                    </a:cxn>
                    <a:cxn ang="0">
                      <a:pos x="0" y="16"/>
                    </a:cxn>
                    <a:cxn ang="0">
                      <a:pos x="157" y="16"/>
                    </a:cxn>
                    <a:cxn ang="0">
                      <a:pos x="157" y="0"/>
                    </a:cxn>
                  </a:cxnLst>
                  <a:rect l="0" t="0" r="r" b="b"/>
                  <a:pathLst>
                    <a:path w="158" h="17">
                      <a:moveTo>
                        <a:pt x="157" y="0"/>
                      </a:moveTo>
                      <a:lnTo>
                        <a:pt x="0" y="0"/>
                      </a:lnTo>
                      <a:lnTo>
                        <a:pt x="0" y="16"/>
                      </a:lnTo>
                      <a:lnTo>
                        <a:pt x="157" y="16"/>
                      </a:lnTo>
                      <a:lnTo>
                        <a:pt x="157" y="0"/>
                      </a:lnTo>
                    </a:path>
                  </a:pathLst>
                </a:custGeom>
                <a:solidFill>
                  <a:srgbClr val="B7B79D"/>
                </a:solidFill>
                <a:ln w="12699" cap="rnd" cmpd="sng">
                  <a:solidFill>
                    <a:srgbClr val="494936"/>
                  </a:solidFill>
                  <a:prstDash val="solid"/>
                  <a:round/>
                  <a:headEnd/>
                  <a:tailEnd/>
                </a:ln>
                <a:effectLst/>
              </p:spPr>
              <p:txBody>
                <a:bodyPr/>
                <a:lstStyle/>
                <a:p>
                  <a:endParaRPr lang="zh-CN" altLang="en-US"/>
                </a:p>
              </p:txBody>
            </p:sp>
          </p:grpSp>
          <p:grpSp>
            <p:nvGrpSpPr>
              <p:cNvPr id="20" name="Group 64"/>
              <p:cNvGrpSpPr>
                <a:grpSpLocks/>
              </p:cNvGrpSpPr>
              <p:nvPr/>
            </p:nvGrpSpPr>
            <p:grpSpPr bwMode="auto">
              <a:xfrm>
                <a:off x="2592" y="2208"/>
                <a:ext cx="383" cy="657"/>
                <a:chOff x="1083" y="2300"/>
                <a:chExt cx="340" cy="584"/>
              </a:xfrm>
            </p:grpSpPr>
            <p:sp>
              <p:nvSpPr>
                <p:cNvPr id="21" name="Freeform 65"/>
                <p:cNvSpPr>
                  <a:spLocks/>
                </p:cNvSpPr>
                <p:nvPr/>
              </p:nvSpPr>
              <p:spPr bwMode="auto">
                <a:xfrm>
                  <a:off x="1178" y="2485"/>
                  <a:ext cx="68" cy="31"/>
                </a:xfrm>
                <a:custGeom>
                  <a:avLst/>
                  <a:gdLst/>
                  <a:ahLst/>
                  <a:cxnLst>
                    <a:cxn ang="0">
                      <a:pos x="67" y="13"/>
                    </a:cxn>
                    <a:cxn ang="0">
                      <a:pos x="47" y="13"/>
                    </a:cxn>
                    <a:cxn ang="0">
                      <a:pos x="32" y="0"/>
                    </a:cxn>
                    <a:cxn ang="0">
                      <a:pos x="12" y="8"/>
                    </a:cxn>
                    <a:cxn ang="0">
                      <a:pos x="7" y="10"/>
                    </a:cxn>
                    <a:cxn ang="0">
                      <a:pos x="0" y="15"/>
                    </a:cxn>
                    <a:cxn ang="0">
                      <a:pos x="2" y="25"/>
                    </a:cxn>
                    <a:cxn ang="0">
                      <a:pos x="7" y="25"/>
                    </a:cxn>
                    <a:cxn ang="0">
                      <a:pos x="10" y="18"/>
                    </a:cxn>
                    <a:cxn ang="0">
                      <a:pos x="12" y="15"/>
                    </a:cxn>
                    <a:cxn ang="0">
                      <a:pos x="22" y="18"/>
                    </a:cxn>
                    <a:cxn ang="0">
                      <a:pos x="15" y="20"/>
                    </a:cxn>
                    <a:cxn ang="0">
                      <a:pos x="12" y="20"/>
                    </a:cxn>
                    <a:cxn ang="0">
                      <a:pos x="12" y="25"/>
                    </a:cxn>
                    <a:cxn ang="0">
                      <a:pos x="35" y="30"/>
                    </a:cxn>
                    <a:cxn ang="0">
                      <a:pos x="50" y="25"/>
                    </a:cxn>
                    <a:cxn ang="0">
                      <a:pos x="64" y="25"/>
                    </a:cxn>
                    <a:cxn ang="0">
                      <a:pos x="67" y="13"/>
                    </a:cxn>
                  </a:cxnLst>
                  <a:rect l="0" t="0" r="r" b="b"/>
                  <a:pathLst>
                    <a:path w="68" h="31">
                      <a:moveTo>
                        <a:pt x="67" y="13"/>
                      </a:moveTo>
                      <a:lnTo>
                        <a:pt x="47" y="13"/>
                      </a:lnTo>
                      <a:lnTo>
                        <a:pt x="32" y="0"/>
                      </a:lnTo>
                      <a:lnTo>
                        <a:pt x="12" y="8"/>
                      </a:lnTo>
                      <a:lnTo>
                        <a:pt x="7" y="10"/>
                      </a:lnTo>
                      <a:lnTo>
                        <a:pt x="0" y="15"/>
                      </a:lnTo>
                      <a:lnTo>
                        <a:pt x="2" y="25"/>
                      </a:lnTo>
                      <a:lnTo>
                        <a:pt x="7" y="25"/>
                      </a:lnTo>
                      <a:lnTo>
                        <a:pt x="10" y="18"/>
                      </a:lnTo>
                      <a:lnTo>
                        <a:pt x="12" y="15"/>
                      </a:lnTo>
                      <a:lnTo>
                        <a:pt x="22" y="18"/>
                      </a:lnTo>
                      <a:lnTo>
                        <a:pt x="15" y="20"/>
                      </a:lnTo>
                      <a:lnTo>
                        <a:pt x="12" y="20"/>
                      </a:lnTo>
                      <a:lnTo>
                        <a:pt x="12" y="25"/>
                      </a:lnTo>
                      <a:lnTo>
                        <a:pt x="35" y="30"/>
                      </a:lnTo>
                      <a:lnTo>
                        <a:pt x="50" y="25"/>
                      </a:lnTo>
                      <a:lnTo>
                        <a:pt x="64" y="25"/>
                      </a:lnTo>
                      <a:lnTo>
                        <a:pt x="67" y="13"/>
                      </a:lnTo>
                    </a:path>
                  </a:pathLst>
                </a:custGeom>
                <a:solidFill>
                  <a:srgbClr val="FBDFAF"/>
                </a:solidFill>
                <a:ln w="12699" cap="rnd" cmpd="sng">
                  <a:solidFill>
                    <a:srgbClr val="000000"/>
                  </a:solidFill>
                  <a:prstDash val="solid"/>
                  <a:round/>
                  <a:headEnd/>
                  <a:tailEnd/>
                </a:ln>
                <a:effectLst/>
              </p:spPr>
              <p:txBody>
                <a:bodyPr/>
                <a:lstStyle/>
                <a:p>
                  <a:endParaRPr lang="zh-CN" altLang="en-US"/>
                </a:p>
              </p:txBody>
            </p:sp>
            <p:sp>
              <p:nvSpPr>
                <p:cNvPr id="22" name="Freeform 66"/>
                <p:cNvSpPr>
                  <a:spLocks/>
                </p:cNvSpPr>
                <p:nvPr/>
              </p:nvSpPr>
              <p:spPr bwMode="auto">
                <a:xfrm>
                  <a:off x="1158" y="2678"/>
                  <a:ext cx="63" cy="78"/>
                </a:xfrm>
                <a:custGeom>
                  <a:avLst/>
                  <a:gdLst/>
                  <a:ahLst/>
                  <a:cxnLst>
                    <a:cxn ang="0">
                      <a:pos x="27" y="0"/>
                    </a:cxn>
                    <a:cxn ang="0">
                      <a:pos x="25" y="35"/>
                    </a:cxn>
                    <a:cxn ang="0">
                      <a:pos x="20" y="37"/>
                    </a:cxn>
                    <a:cxn ang="0">
                      <a:pos x="2" y="50"/>
                    </a:cxn>
                    <a:cxn ang="0">
                      <a:pos x="0" y="70"/>
                    </a:cxn>
                    <a:cxn ang="0">
                      <a:pos x="17" y="70"/>
                    </a:cxn>
                    <a:cxn ang="0">
                      <a:pos x="30" y="70"/>
                    </a:cxn>
                    <a:cxn ang="0">
                      <a:pos x="30" y="75"/>
                    </a:cxn>
                    <a:cxn ang="0">
                      <a:pos x="50" y="77"/>
                    </a:cxn>
                    <a:cxn ang="0">
                      <a:pos x="57" y="77"/>
                    </a:cxn>
                    <a:cxn ang="0">
                      <a:pos x="62" y="77"/>
                    </a:cxn>
                    <a:cxn ang="0">
                      <a:pos x="62" y="60"/>
                    </a:cxn>
                    <a:cxn ang="0">
                      <a:pos x="60" y="55"/>
                    </a:cxn>
                    <a:cxn ang="0">
                      <a:pos x="55" y="42"/>
                    </a:cxn>
                    <a:cxn ang="0">
                      <a:pos x="57" y="7"/>
                    </a:cxn>
                    <a:cxn ang="0">
                      <a:pos x="27" y="0"/>
                    </a:cxn>
                  </a:cxnLst>
                  <a:rect l="0" t="0" r="r" b="b"/>
                  <a:pathLst>
                    <a:path w="63" h="78">
                      <a:moveTo>
                        <a:pt x="27" y="0"/>
                      </a:moveTo>
                      <a:lnTo>
                        <a:pt x="25" y="35"/>
                      </a:lnTo>
                      <a:lnTo>
                        <a:pt x="20" y="37"/>
                      </a:lnTo>
                      <a:lnTo>
                        <a:pt x="2" y="50"/>
                      </a:lnTo>
                      <a:lnTo>
                        <a:pt x="0" y="70"/>
                      </a:lnTo>
                      <a:lnTo>
                        <a:pt x="17" y="70"/>
                      </a:lnTo>
                      <a:lnTo>
                        <a:pt x="30" y="70"/>
                      </a:lnTo>
                      <a:lnTo>
                        <a:pt x="30" y="75"/>
                      </a:lnTo>
                      <a:lnTo>
                        <a:pt x="50" y="77"/>
                      </a:lnTo>
                      <a:lnTo>
                        <a:pt x="57" y="77"/>
                      </a:lnTo>
                      <a:lnTo>
                        <a:pt x="62" y="77"/>
                      </a:lnTo>
                      <a:lnTo>
                        <a:pt x="62" y="60"/>
                      </a:lnTo>
                      <a:lnTo>
                        <a:pt x="60" y="55"/>
                      </a:lnTo>
                      <a:lnTo>
                        <a:pt x="55" y="42"/>
                      </a:lnTo>
                      <a:lnTo>
                        <a:pt x="57" y="7"/>
                      </a:lnTo>
                      <a:lnTo>
                        <a:pt x="27" y="0"/>
                      </a:lnTo>
                    </a:path>
                  </a:pathLst>
                </a:custGeom>
                <a:solidFill>
                  <a:schemeClr val="bg2"/>
                </a:solidFill>
                <a:ln w="12699" cap="rnd" cmpd="sng">
                  <a:solidFill>
                    <a:srgbClr val="000000"/>
                  </a:solidFill>
                  <a:prstDash val="solid"/>
                  <a:round/>
                  <a:headEnd/>
                  <a:tailEnd/>
                </a:ln>
                <a:effectLst/>
              </p:spPr>
              <p:txBody>
                <a:bodyPr/>
                <a:lstStyle/>
                <a:p>
                  <a:endParaRPr lang="zh-CN" altLang="en-US"/>
                </a:p>
              </p:txBody>
            </p:sp>
            <p:sp>
              <p:nvSpPr>
                <p:cNvPr id="23" name="Freeform 67"/>
                <p:cNvSpPr>
                  <a:spLocks/>
                </p:cNvSpPr>
                <p:nvPr/>
              </p:nvSpPr>
              <p:spPr bwMode="auto">
                <a:xfrm>
                  <a:off x="1083" y="2725"/>
                  <a:ext cx="96" cy="79"/>
                </a:xfrm>
                <a:custGeom>
                  <a:avLst/>
                  <a:gdLst/>
                  <a:ahLst/>
                  <a:cxnLst>
                    <a:cxn ang="0">
                      <a:pos x="47" y="0"/>
                    </a:cxn>
                    <a:cxn ang="0">
                      <a:pos x="52" y="25"/>
                    </a:cxn>
                    <a:cxn ang="0">
                      <a:pos x="45" y="25"/>
                    </a:cxn>
                    <a:cxn ang="0">
                      <a:pos x="30" y="35"/>
                    </a:cxn>
                    <a:cxn ang="0">
                      <a:pos x="10" y="35"/>
                    </a:cxn>
                    <a:cxn ang="0">
                      <a:pos x="3" y="38"/>
                    </a:cxn>
                    <a:cxn ang="0">
                      <a:pos x="0" y="45"/>
                    </a:cxn>
                    <a:cxn ang="0">
                      <a:pos x="3" y="53"/>
                    </a:cxn>
                    <a:cxn ang="0">
                      <a:pos x="23" y="65"/>
                    </a:cxn>
                    <a:cxn ang="0">
                      <a:pos x="30" y="68"/>
                    </a:cxn>
                    <a:cxn ang="0">
                      <a:pos x="43" y="68"/>
                    </a:cxn>
                    <a:cxn ang="0">
                      <a:pos x="62" y="70"/>
                    </a:cxn>
                    <a:cxn ang="0">
                      <a:pos x="62" y="78"/>
                    </a:cxn>
                    <a:cxn ang="0">
                      <a:pos x="70" y="78"/>
                    </a:cxn>
                    <a:cxn ang="0">
                      <a:pos x="80" y="78"/>
                    </a:cxn>
                    <a:cxn ang="0">
                      <a:pos x="87" y="75"/>
                    </a:cxn>
                    <a:cxn ang="0">
                      <a:pos x="95" y="70"/>
                    </a:cxn>
                    <a:cxn ang="0">
                      <a:pos x="95" y="58"/>
                    </a:cxn>
                    <a:cxn ang="0">
                      <a:pos x="90" y="45"/>
                    </a:cxn>
                    <a:cxn ang="0">
                      <a:pos x="87" y="38"/>
                    </a:cxn>
                    <a:cxn ang="0">
                      <a:pos x="82" y="30"/>
                    </a:cxn>
                    <a:cxn ang="0">
                      <a:pos x="77" y="5"/>
                    </a:cxn>
                    <a:cxn ang="0">
                      <a:pos x="47" y="0"/>
                    </a:cxn>
                  </a:cxnLst>
                  <a:rect l="0" t="0" r="r" b="b"/>
                  <a:pathLst>
                    <a:path w="96" h="79">
                      <a:moveTo>
                        <a:pt x="47" y="0"/>
                      </a:moveTo>
                      <a:lnTo>
                        <a:pt x="52" y="25"/>
                      </a:lnTo>
                      <a:lnTo>
                        <a:pt x="45" y="25"/>
                      </a:lnTo>
                      <a:lnTo>
                        <a:pt x="30" y="35"/>
                      </a:lnTo>
                      <a:lnTo>
                        <a:pt x="10" y="35"/>
                      </a:lnTo>
                      <a:lnTo>
                        <a:pt x="3" y="38"/>
                      </a:lnTo>
                      <a:lnTo>
                        <a:pt x="0" y="45"/>
                      </a:lnTo>
                      <a:lnTo>
                        <a:pt x="3" y="53"/>
                      </a:lnTo>
                      <a:lnTo>
                        <a:pt x="23" y="65"/>
                      </a:lnTo>
                      <a:lnTo>
                        <a:pt x="30" y="68"/>
                      </a:lnTo>
                      <a:lnTo>
                        <a:pt x="43" y="68"/>
                      </a:lnTo>
                      <a:lnTo>
                        <a:pt x="62" y="70"/>
                      </a:lnTo>
                      <a:lnTo>
                        <a:pt x="62" y="78"/>
                      </a:lnTo>
                      <a:lnTo>
                        <a:pt x="70" y="78"/>
                      </a:lnTo>
                      <a:lnTo>
                        <a:pt x="80" y="78"/>
                      </a:lnTo>
                      <a:lnTo>
                        <a:pt x="87" y="75"/>
                      </a:lnTo>
                      <a:lnTo>
                        <a:pt x="95" y="70"/>
                      </a:lnTo>
                      <a:lnTo>
                        <a:pt x="95" y="58"/>
                      </a:lnTo>
                      <a:lnTo>
                        <a:pt x="90" y="45"/>
                      </a:lnTo>
                      <a:lnTo>
                        <a:pt x="87" y="38"/>
                      </a:lnTo>
                      <a:lnTo>
                        <a:pt x="82" y="30"/>
                      </a:lnTo>
                      <a:lnTo>
                        <a:pt x="77" y="5"/>
                      </a:lnTo>
                      <a:lnTo>
                        <a:pt x="47" y="0"/>
                      </a:lnTo>
                    </a:path>
                  </a:pathLst>
                </a:custGeom>
                <a:solidFill>
                  <a:schemeClr val="bg2"/>
                </a:solidFill>
                <a:ln w="12699" cap="rnd" cmpd="sng">
                  <a:solidFill>
                    <a:srgbClr val="000000"/>
                  </a:solidFill>
                  <a:prstDash val="solid"/>
                  <a:round/>
                  <a:headEnd/>
                  <a:tailEnd/>
                </a:ln>
                <a:effectLst/>
              </p:spPr>
              <p:txBody>
                <a:bodyPr/>
                <a:lstStyle/>
                <a:p>
                  <a:endParaRPr lang="zh-CN" altLang="en-US"/>
                </a:p>
              </p:txBody>
            </p:sp>
            <p:sp>
              <p:nvSpPr>
                <p:cNvPr id="24" name="Freeform 68"/>
                <p:cNvSpPr>
                  <a:spLocks/>
                </p:cNvSpPr>
                <p:nvPr/>
              </p:nvSpPr>
              <p:spPr bwMode="auto">
                <a:xfrm>
                  <a:off x="1208" y="2717"/>
                  <a:ext cx="187" cy="167"/>
                </a:xfrm>
                <a:custGeom>
                  <a:avLst/>
                  <a:gdLst/>
                  <a:ahLst/>
                  <a:cxnLst>
                    <a:cxn ang="0">
                      <a:pos x="74" y="0"/>
                    </a:cxn>
                    <a:cxn ang="0">
                      <a:pos x="72" y="56"/>
                    </a:cxn>
                    <a:cxn ang="0">
                      <a:pos x="7" y="31"/>
                    </a:cxn>
                    <a:cxn ang="0">
                      <a:pos x="2" y="33"/>
                    </a:cxn>
                    <a:cxn ang="0">
                      <a:pos x="0" y="51"/>
                    </a:cxn>
                    <a:cxn ang="0">
                      <a:pos x="5" y="51"/>
                    </a:cxn>
                    <a:cxn ang="0">
                      <a:pos x="5" y="58"/>
                    </a:cxn>
                    <a:cxn ang="0">
                      <a:pos x="7" y="63"/>
                    </a:cxn>
                    <a:cxn ang="0">
                      <a:pos x="10" y="63"/>
                    </a:cxn>
                    <a:cxn ang="0">
                      <a:pos x="15" y="61"/>
                    </a:cxn>
                    <a:cxn ang="0">
                      <a:pos x="17" y="56"/>
                    </a:cxn>
                    <a:cxn ang="0">
                      <a:pos x="17" y="51"/>
                    </a:cxn>
                    <a:cxn ang="0">
                      <a:pos x="67" y="71"/>
                    </a:cxn>
                    <a:cxn ang="0">
                      <a:pos x="22" y="121"/>
                    </a:cxn>
                    <a:cxn ang="0">
                      <a:pos x="20" y="141"/>
                    </a:cxn>
                    <a:cxn ang="0">
                      <a:pos x="22" y="148"/>
                    </a:cxn>
                    <a:cxn ang="0">
                      <a:pos x="22" y="153"/>
                    </a:cxn>
                    <a:cxn ang="0">
                      <a:pos x="24" y="161"/>
                    </a:cxn>
                    <a:cxn ang="0">
                      <a:pos x="27" y="163"/>
                    </a:cxn>
                    <a:cxn ang="0">
                      <a:pos x="29" y="163"/>
                    </a:cxn>
                    <a:cxn ang="0">
                      <a:pos x="34" y="166"/>
                    </a:cxn>
                    <a:cxn ang="0">
                      <a:pos x="37" y="163"/>
                    </a:cxn>
                    <a:cxn ang="0">
                      <a:pos x="39" y="156"/>
                    </a:cxn>
                    <a:cxn ang="0">
                      <a:pos x="42" y="153"/>
                    </a:cxn>
                    <a:cxn ang="0">
                      <a:pos x="37" y="148"/>
                    </a:cxn>
                    <a:cxn ang="0">
                      <a:pos x="34" y="146"/>
                    </a:cxn>
                    <a:cxn ang="0">
                      <a:pos x="34" y="141"/>
                    </a:cxn>
                    <a:cxn ang="0">
                      <a:pos x="32" y="141"/>
                    </a:cxn>
                    <a:cxn ang="0">
                      <a:pos x="29" y="136"/>
                    </a:cxn>
                    <a:cxn ang="0">
                      <a:pos x="82" y="76"/>
                    </a:cxn>
                    <a:cxn ang="0">
                      <a:pos x="169" y="126"/>
                    </a:cxn>
                    <a:cxn ang="0">
                      <a:pos x="169" y="133"/>
                    </a:cxn>
                    <a:cxn ang="0">
                      <a:pos x="171" y="136"/>
                    </a:cxn>
                    <a:cxn ang="0">
                      <a:pos x="171" y="148"/>
                    </a:cxn>
                    <a:cxn ang="0">
                      <a:pos x="174" y="151"/>
                    </a:cxn>
                    <a:cxn ang="0">
                      <a:pos x="176" y="153"/>
                    </a:cxn>
                    <a:cxn ang="0">
                      <a:pos x="181" y="153"/>
                    </a:cxn>
                    <a:cxn ang="0">
                      <a:pos x="186" y="148"/>
                    </a:cxn>
                    <a:cxn ang="0">
                      <a:pos x="181" y="136"/>
                    </a:cxn>
                    <a:cxn ang="0">
                      <a:pos x="181" y="131"/>
                    </a:cxn>
                    <a:cxn ang="0">
                      <a:pos x="176" y="123"/>
                    </a:cxn>
                    <a:cxn ang="0">
                      <a:pos x="179" y="108"/>
                    </a:cxn>
                    <a:cxn ang="0">
                      <a:pos x="97" y="66"/>
                    </a:cxn>
                    <a:cxn ang="0">
                      <a:pos x="124" y="41"/>
                    </a:cxn>
                    <a:cxn ang="0">
                      <a:pos x="129" y="46"/>
                    </a:cxn>
                    <a:cxn ang="0">
                      <a:pos x="131" y="51"/>
                    </a:cxn>
                    <a:cxn ang="0">
                      <a:pos x="136" y="56"/>
                    </a:cxn>
                    <a:cxn ang="0">
                      <a:pos x="146" y="48"/>
                    </a:cxn>
                    <a:cxn ang="0">
                      <a:pos x="146" y="46"/>
                    </a:cxn>
                    <a:cxn ang="0">
                      <a:pos x="144" y="41"/>
                    </a:cxn>
                    <a:cxn ang="0">
                      <a:pos x="136" y="38"/>
                    </a:cxn>
                    <a:cxn ang="0">
                      <a:pos x="134" y="31"/>
                    </a:cxn>
                    <a:cxn ang="0">
                      <a:pos x="121" y="21"/>
                    </a:cxn>
                    <a:cxn ang="0">
                      <a:pos x="92" y="48"/>
                    </a:cxn>
                    <a:cxn ang="0">
                      <a:pos x="93" y="5"/>
                    </a:cxn>
                    <a:cxn ang="0">
                      <a:pos x="74" y="0"/>
                    </a:cxn>
                  </a:cxnLst>
                  <a:rect l="0" t="0" r="r" b="b"/>
                  <a:pathLst>
                    <a:path w="187" h="167">
                      <a:moveTo>
                        <a:pt x="74" y="0"/>
                      </a:moveTo>
                      <a:lnTo>
                        <a:pt x="72" y="56"/>
                      </a:lnTo>
                      <a:lnTo>
                        <a:pt x="7" y="31"/>
                      </a:lnTo>
                      <a:lnTo>
                        <a:pt x="2" y="33"/>
                      </a:lnTo>
                      <a:lnTo>
                        <a:pt x="0" y="51"/>
                      </a:lnTo>
                      <a:lnTo>
                        <a:pt x="5" y="51"/>
                      </a:lnTo>
                      <a:lnTo>
                        <a:pt x="5" y="58"/>
                      </a:lnTo>
                      <a:lnTo>
                        <a:pt x="7" y="63"/>
                      </a:lnTo>
                      <a:lnTo>
                        <a:pt x="10" y="63"/>
                      </a:lnTo>
                      <a:lnTo>
                        <a:pt x="15" y="61"/>
                      </a:lnTo>
                      <a:lnTo>
                        <a:pt x="17" y="56"/>
                      </a:lnTo>
                      <a:lnTo>
                        <a:pt x="17" y="51"/>
                      </a:lnTo>
                      <a:lnTo>
                        <a:pt x="67" y="71"/>
                      </a:lnTo>
                      <a:lnTo>
                        <a:pt x="22" y="121"/>
                      </a:lnTo>
                      <a:lnTo>
                        <a:pt x="20" y="141"/>
                      </a:lnTo>
                      <a:lnTo>
                        <a:pt x="22" y="148"/>
                      </a:lnTo>
                      <a:lnTo>
                        <a:pt x="22" y="153"/>
                      </a:lnTo>
                      <a:lnTo>
                        <a:pt x="24" y="161"/>
                      </a:lnTo>
                      <a:lnTo>
                        <a:pt x="27" y="163"/>
                      </a:lnTo>
                      <a:lnTo>
                        <a:pt x="29" y="163"/>
                      </a:lnTo>
                      <a:lnTo>
                        <a:pt x="34" y="166"/>
                      </a:lnTo>
                      <a:lnTo>
                        <a:pt x="37" y="163"/>
                      </a:lnTo>
                      <a:lnTo>
                        <a:pt x="39" y="156"/>
                      </a:lnTo>
                      <a:lnTo>
                        <a:pt x="42" y="153"/>
                      </a:lnTo>
                      <a:lnTo>
                        <a:pt x="37" y="148"/>
                      </a:lnTo>
                      <a:lnTo>
                        <a:pt x="34" y="146"/>
                      </a:lnTo>
                      <a:lnTo>
                        <a:pt x="34" y="141"/>
                      </a:lnTo>
                      <a:lnTo>
                        <a:pt x="32" y="141"/>
                      </a:lnTo>
                      <a:lnTo>
                        <a:pt x="29" y="136"/>
                      </a:lnTo>
                      <a:lnTo>
                        <a:pt x="82" y="76"/>
                      </a:lnTo>
                      <a:lnTo>
                        <a:pt x="169" y="126"/>
                      </a:lnTo>
                      <a:lnTo>
                        <a:pt x="169" y="133"/>
                      </a:lnTo>
                      <a:lnTo>
                        <a:pt x="171" y="136"/>
                      </a:lnTo>
                      <a:lnTo>
                        <a:pt x="171" y="148"/>
                      </a:lnTo>
                      <a:lnTo>
                        <a:pt x="174" y="151"/>
                      </a:lnTo>
                      <a:lnTo>
                        <a:pt x="176" y="153"/>
                      </a:lnTo>
                      <a:lnTo>
                        <a:pt x="181" y="153"/>
                      </a:lnTo>
                      <a:lnTo>
                        <a:pt x="186" y="148"/>
                      </a:lnTo>
                      <a:lnTo>
                        <a:pt x="181" y="136"/>
                      </a:lnTo>
                      <a:lnTo>
                        <a:pt x="181" y="131"/>
                      </a:lnTo>
                      <a:lnTo>
                        <a:pt x="176" y="123"/>
                      </a:lnTo>
                      <a:lnTo>
                        <a:pt x="179" y="108"/>
                      </a:lnTo>
                      <a:lnTo>
                        <a:pt x="97" y="66"/>
                      </a:lnTo>
                      <a:lnTo>
                        <a:pt x="124" y="41"/>
                      </a:lnTo>
                      <a:lnTo>
                        <a:pt x="129" y="46"/>
                      </a:lnTo>
                      <a:lnTo>
                        <a:pt x="131" y="51"/>
                      </a:lnTo>
                      <a:lnTo>
                        <a:pt x="136" y="56"/>
                      </a:lnTo>
                      <a:lnTo>
                        <a:pt x="146" y="48"/>
                      </a:lnTo>
                      <a:lnTo>
                        <a:pt x="146" y="46"/>
                      </a:lnTo>
                      <a:lnTo>
                        <a:pt x="144" y="41"/>
                      </a:lnTo>
                      <a:lnTo>
                        <a:pt x="136" y="38"/>
                      </a:lnTo>
                      <a:lnTo>
                        <a:pt x="134" y="31"/>
                      </a:lnTo>
                      <a:lnTo>
                        <a:pt x="121" y="21"/>
                      </a:lnTo>
                      <a:lnTo>
                        <a:pt x="92" y="48"/>
                      </a:lnTo>
                      <a:lnTo>
                        <a:pt x="93" y="5"/>
                      </a:lnTo>
                      <a:lnTo>
                        <a:pt x="74" y="0"/>
                      </a:lnTo>
                    </a:path>
                  </a:pathLst>
                </a:custGeom>
                <a:solidFill>
                  <a:srgbClr val="DDDDDD"/>
                </a:solidFill>
                <a:ln w="12699" cap="rnd" cmpd="sng">
                  <a:solidFill>
                    <a:srgbClr val="000000"/>
                  </a:solidFill>
                  <a:prstDash val="solid"/>
                  <a:round/>
                  <a:headEnd/>
                  <a:tailEnd/>
                </a:ln>
                <a:effectLst/>
              </p:spPr>
              <p:txBody>
                <a:bodyPr/>
                <a:lstStyle/>
                <a:p>
                  <a:endParaRPr lang="zh-CN" altLang="en-US"/>
                </a:p>
              </p:txBody>
            </p:sp>
            <p:sp>
              <p:nvSpPr>
                <p:cNvPr id="25" name="Freeform 69"/>
                <p:cNvSpPr>
                  <a:spLocks/>
                </p:cNvSpPr>
                <p:nvPr/>
              </p:nvSpPr>
              <p:spPr bwMode="auto">
                <a:xfrm>
                  <a:off x="1173" y="2663"/>
                  <a:ext cx="224" cy="77"/>
                </a:xfrm>
                <a:custGeom>
                  <a:avLst/>
                  <a:gdLst/>
                  <a:ahLst/>
                  <a:cxnLst>
                    <a:cxn ang="0">
                      <a:pos x="72" y="30"/>
                    </a:cxn>
                    <a:cxn ang="0">
                      <a:pos x="2" y="0"/>
                    </a:cxn>
                    <a:cxn ang="0">
                      <a:pos x="0" y="6"/>
                    </a:cxn>
                    <a:cxn ang="0">
                      <a:pos x="0" y="14"/>
                    </a:cxn>
                    <a:cxn ang="0">
                      <a:pos x="2" y="20"/>
                    </a:cxn>
                    <a:cxn ang="0">
                      <a:pos x="83" y="59"/>
                    </a:cxn>
                    <a:cxn ang="0">
                      <a:pos x="142" y="76"/>
                    </a:cxn>
                    <a:cxn ang="0">
                      <a:pos x="169" y="74"/>
                    </a:cxn>
                    <a:cxn ang="0">
                      <a:pos x="196" y="59"/>
                    </a:cxn>
                    <a:cxn ang="0">
                      <a:pos x="223" y="41"/>
                    </a:cxn>
                    <a:cxn ang="0">
                      <a:pos x="223" y="26"/>
                    </a:cxn>
                    <a:cxn ang="0">
                      <a:pos x="72" y="30"/>
                    </a:cxn>
                  </a:cxnLst>
                  <a:rect l="0" t="0" r="r" b="b"/>
                  <a:pathLst>
                    <a:path w="224" h="77">
                      <a:moveTo>
                        <a:pt x="72" y="30"/>
                      </a:moveTo>
                      <a:lnTo>
                        <a:pt x="2" y="0"/>
                      </a:lnTo>
                      <a:lnTo>
                        <a:pt x="0" y="6"/>
                      </a:lnTo>
                      <a:lnTo>
                        <a:pt x="0" y="14"/>
                      </a:lnTo>
                      <a:lnTo>
                        <a:pt x="2" y="20"/>
                      </a:lnTo>
                      <a:lnTo>
                        <a:pt x="83" y="59"/>
                      </a:lnTo>
                      <a:lnTo>
                        <a:pt x="142" y="76"/>
                      </a:lnTo>
                      <a:lnTo>
                        <a:pt x="169" y="74"/>
                      </a:lnTo>
                      <a:lnTo>
                        <a:pt x="196" y="59"/>
                      </a:lnTo>
                      <a:lnTo>
                        <a:pt x="223" y="41"/>
                      </a:lnTo>
                      <a:lnTo>
                        <a:pt x="223" y="26"/>
                      </a:lnTo>
                      <a:lnTo>
                        <a:pt x="72" y="30"/>
                      </a:lnTo>
                    </a:path>
                  </a:pathLst>
                </a:custGeom>
                <a:solidFill>
                  <a:srgbClr val="2E7FE8"/>
                </a:solidFill>
                <a:ln w="12699" cap="rnd" cmpd="sng">
                  <a:solidFill>
                    <a:srgbClr val="000000"/>
                  </a:solidFill>
                  <a:prstDash val="solid"/>
                  <a:round/>
                  <a:headEnd/>
                  <a:tailEnd/>
                </a:ln>
                <a:effectLst/>
              </p:spPr>
              <p:txBody>
                <a:bodyPr/>
                <a:lstStyle/>
                <a:p>
                  <a:endParaRPr lang="zh-CN" altLang="en-US"/>
                </a:p>
              </p:txBody>
            </p:sp>
            <p:sp>
              <p:nvSpPr>
                <p:cNvPr id="26" name="Freeform 70"/>
                <p:cNvSpPr>
                  <a:spLocks/>
                </p:cNvSpPr>
                <p:nvPr/>
              </p:nvSpPr>
              <p:spPr bwMode="auto">
                <a:xfrm>
                  <a:off x="1111" y="2584"/>
                  <a:ext cx="243" cy="155"/>
                </a:xfrm>
                <a:custGeom>
                  <a:avLst/>
                  <a:gdLst/>
                  <a:ahLst/>
                  <a:cxnLst>
                    <a:cxn ang="0">
                      <a:pos x="202" y="30"/>
                    </a:cxn>
                    <a:cxn ang="0">
                      <a:pos x="88" y="0"/>
                    </a:cxn>
                    <a:cxn ang="0">
                      <a:pos x="61" y="9"/>
                    </a:cxn>
                    <a:cxn ang="0">
                      <a:pos x="65" y="22"/>
                    </a:cxn>
                    <a:cxn ang="0">
                      <a:pos x="41" y="24"/>
                    </a:cxn>
                    <a:cxn ang="0">
                      <a:pos x="12" y="29"/>
                    </a:cxn>
                    <a:cxn ang="0">
                      <a:pos x="0" y="51"/>
                    </a:cxn>
                    <a:cxn ang="0">
                      <a:pos x="2" y="119"/>
                    </a:cxn>
                    <a:cxn ang="0">
                      <a:pos x="5" y="144"/>
                    </a:cxn>
                    <a:cxn ang="0">
                      <a:pos x="29" y="154"/>
                    </a:cxn>
                    <a:cxn ang="0">
                      <a:pos x="57" y="151"/>
                    </a:cxn>
                    <a:cxn ang="0">
                      <a:pos x="53" y="75"/>
                    </a:cxn>
                    <a:cxn ang="0">
                      <a:pos x="77" y="90"/>
                    </a:cxn>
                    <a:cxn ang="0">
                      <a:pos x="155" y="117"/>
                    </a:cxn>
                    <a:cxn ang="0">
                      <a:pos x="197" y="123"/>
                    </a:cxn>
                    <a:cxn ang="0">
                      <a:pos x="242" y="93"/>
                    </a:cxn>
                    <a:cxn ang="0">
                      <a:pos x="202" y="30"/>
                    </a:cxn>
                  </a:cxnLst>
                  <a:rect l="0" t="0" r="r" b="b"/>
                  <a:pathLst>
                    <a:path w="243" h="155">
                      <a:moveTo>
                        <a:pt x="202" y="30"/>
                      </a:moveTo>
                      <a:lnTo>
                        <a:pt x="88" y="0"/>
                      </a:lnTo>
                      <a:lnTo>
                        <a:pt x="61" y="9"/>
                      </a:lnTo>
                      <a:lnTo>
                        <a:pt x="65" y="22"/>
                      </a:lnTo>
                      <a:lnTo>
                        <a:pt x="41" y="24"/>
                      </a:lnTo>
                      <a:lnTo>
                        <a:pt x="12" y="29"/>
                      </a:lnTo>
                      <a:lnTo>
                        <a:pt x="0" y="51"/>
                      </a:lnTo>
                      <a:lnTo>
                        <a:pt x="2" y="119"/>
                      </a:lnTo>
                      <a:lnTo>
                        <a:pt x="5" y="144"/>
                      </a:lnTo>
                      <a:lnTo>
                        <a:pt x="29" y="154"/>
                      </a:lnTo>
                      <a:lnTo>
                        <a:pt x="57" y="151"/>
                      </a:lnTo>
                      <a:lnTo>
                        <a:pt x="53" y="75"/>
                      </a:lnTo>
                      <a:lnTo>
                        <a:pt x="77" y="90"/>
                      </a:lnTo>
                      <a:lnTo>
                        <a:pt x="155" y="117"/>
                      </a:lnTo>
                      <a:lnTo>
                        <a:pt x="197" y="123"/>
                      </a:lnTo>
                      <a:lnTo>
                        <a:pt x="242" y="93"/>
                      </a:lnTo>
                      <a:lnTo>
                        <a:pt x="202" y="30"/>
                      </a:lnTo>
                    </a:path>
                  </a:pathLst>
                </a:custGeom>
                <a:solidFill>
                  <a:srgbClr val="006C88"/>
                </a:solidFill>
                <a:ln w="12699" cap="rnd" cmpd="sng">
                  <a:solidFill>
                    <a:srgbClr val="000000"/>
                  </a:solidFill>
                  <a:prstDash val="solid"/>
                  <a:round/>
                  <a:headEnd/>
                  <a:tailEnd/>
                </a:ln>
                <a:effectLst/>
              </p:spPr>
              <p:txBody>
                <a:bodyPr/>
                <a:lstStyle/>
                <a:p>
                  <a:endParaRPr lang="zh-CN" altLang="en-US"/>
                </a:p>
              </p:txBody>
            </p:sp>
            <p:sp>
              <p:nvSpPr>
                <p:cNvPr id="27" name="Freeform 71"/>
                <p:cNvSpPr>
                  <a:spLocks/>
                </p:cNvSpPr>
                <p:nvPr/>
              </p:nvSpPr>
              <p:spPr bwMode="auto">
                <a:xfrm>
                  <a:off x="1113" y="2515"/>
                  <a:ext cx="56" cy="44"/>
                </a:xfrm>
                <a:custGeom>
                  <a:avLst/>
                  <a:gdLst/>
                  <a:ahLst/>
                  <a:cxnLst>
                    <a:cxn ang="0">
                      <a:pos x="55" y="28"/>
                    </a:cxn>
                    <a:cxn ang="0">
                      <a:pos x="37" y="18"/>
                    </a:cxn>
                    <a:cxn ang="0">
                      <a:pos x="37" y="5"/>
                    </a:cxn>
                    <a:cxn ang="0">
                      <a:pos x="25" y="0"/>
                    </a:cxn>
                    <a:cxn ang="0">
                      <a:pos x="22" y="0"/>
                    </a:cxn>
                    <a:cxn ang="0">
                      <a:pos x="22" y="5"/>
                    </a:cxn>
                    <a:cxn ang="0">
                      <a:pos x="13" y="3"/>
                    </a:cxn>
                    <a:cxn ang="0">
                      <a:pos x="3" y="0"/>
                    </a:cxn>
                    <a:cxn ang="0">
                      <a:pos x="0" y="5"/>
                    </a:cxn>
                    <a:cxn ang="0">
                      <a:pos x="3" y="8"/>
                    </a:cxn>
                    <a:cxn ang="0">
                      <a:pos x="3" y="30"/>
                    </a:cxn>
                    <a:cxn ang="0">
                      <a:pos x="20" y="40"/>
                    </a:cxn>
                    <a:cxn ang="0">
                      <a:pos x="25" y="40"/>
                    </a:cxn>
                    <a:cxn ang="0">
                      <a:pos x="35" y="43"/>
                    </a:cxn>
                    <a:cxn ang="0">
                      <a:pos x="55" y="28"/>
                    </a:cxn>
                  </a:cxnLst>
                  <a:rect l="0" t="0" r="r" b="b"/>
                  <a:pathLst>
                    <a:path w="56" h="44">
                      <a:moveTo>
                        <a:pt x="55" y="28"/>
                      </a:moveTo>
                      <a:lnTo>
                        <a:pt x="37" y="18"/>
                      </a:lnTo>
                      <a:lnTo>
                        <a:pt x="37" y="5"/>
                      </a:lnTo>
                      <a:lnTo>
                        <a:pt x="25" y="0"/>
                      </a:lnTo>
                      <a:lnTo>
                        <a:pt x="22" y="0"/>
                      </a:lnTo>
                      <a:lnTo>
                        <a:pt x="22" y="5"/>
                      </a:lnTo>
                      <a:lnTo>
                        <a:pt x="13" y="3"/>
                      </a:lnTo>
                      <a:lnTo>
                        <a:pt x="3" y="0"/>
                      </a:lnTo>
                      <a:lnTo>
                        <a:pt x="0" y="5"/>
                      </a:lnTo>
                      <a:lnTo>
                        <a:pt x="3" y="8"/>
                      </a:lnTo>
                      <a:lnTo>
                        <a:pt x="3" y="30"/>
                      </a:lnTo>
                      <a:lnTo>
                        <a:pt x="20" y="40"/>
                      </a:lnTo>
                      <a:lnTo>
                        <a:pt x="25" y="40"/>
                      </a:lnTo>
                      <a:lnTo>
                        <a:pt x="35" y="43"/>
                      </a:lnTo>
                      <a:lnTo>
                        <a:pt x="55" y="28"/>
                      </a:lnTo>
                    </a:path>
                  </a:pathLst>
                </a:custGeom>
                <a:solidFill>
                  <a:srgbClr val="FBDFAF"/>
                </a:solidFill>
                <a:ln w="12699" cap="rnd" cmpd="sng">
                  <a:solidFill>
                    <a:srgbClr val="000000"/>
                  </a:solidFill>
                  <a:prstDash val="solid"/>
                  <a:round/>
                  <a:headEnd/>
                  <a:tailEnd/>
                </a:ln>
                <a:effectLst/>
              </p:spPr>
              <p:txBody>
                <a:bodyPr/>
                <a:lstStyle/>
                <a:p>
                  <a:endParaRPr lang="zh-CN" altLang="en-US"/>
                </a:p>
              </p:txBody>
            </p:sp>
            <p:sp>
              <p:nvSpPr>
                <p:cNvPr id="28" name="Freeform 72"/>
                <p:cNvSpPr>
                  <a:spLocks/>
                </p:cNvSpPr>
                <p:nvPr/>
              </p:nvSpPr>
              <p:spPr bwMode="auto">
                <a:xfrm>
                  <a:off x="1268" y="2317"/>
                  <a:ext cx="88" cy="119"/>
                </a:xfrm>
                <a:custGeom>
                  <a:avLst/>
                  <a:gdLst/>
                  <a:ahLst/>
                  <a:cxnLst>
                    <a:cxn ang="0">
                      <a:pos x="8" y="10"/>
                    </a:cxn>
                    <a:cxn ang="0">
                      <a:pos x="8" y="33"/>
                    </a:cxn>
                    <a:cxn ang="0">
                      <a:pos x="8" y="38"/>
                    </a:cxn>
                    <a:cxn ang="0">
                      <a:pos x="0" y="55"/>
                    </a:cxn>
                    <a:cxn ang="0">
                      <a:pos x="3" y="60"/>
                    </a:cxn>
                    <a:cxn ang="0">
                      <a:pos x="8" y="60"/>
                    </a:cxn>
                    <a:cxn ang="0">
                      <a:pos x="8" y="70"/>
                    </a:cxn>
                    <a:cxn ang="0">
                      <a:pos x="13" y="70"/>
                    </a:cxn>
                    <a:cxn ang="0">
                      <a:pos x="10" y="73"/>
                    </a:cxn>
                    <a:cxn ang="0">
                      <a:pos x="13" y="83"/>
                    </a:cxn>
                    <a:cxn ang="0">
                      <a:pos x="15" y="90"/>
                    </a:cxn>
                    <a:cxn ang="0">
                      <a:pos x="20" y="93"/>
                    </a:cxn>
                    <a:cxn ang="0">
                      <a:pos x="28" y="93"/>
                    </a:cxn>
                    <a:cxn ang="0">
                      <a:pos x="38" y="100"/>
                    </a:cxn>
                    <a:cxn ang="0">
                      <a:pos x="48" y="118"/>
                    </a:cxn>
                    <a:cxn ang="0">
                      <a:pos x="87" y="83"/>
                    </a:cxn>
                    <a:cxn ang="0">
                      <a:pos x="68" y="0"/>
                    </a:cxn>
                    <a:cxn ang="0">
                      <a:pos x="8" y="10"/>
                    </a:cxn>
                  </a:cxnLst>
                  <a:rect l="0" t="0" r="r" b="b"/>
                  <a:pathLst>
                    <a:path w="88" h="119">
                      <a:moveTo>
                        <a:pt x="8" y="10"/>
                      </a:moveTo>
                      <a:lnTo>
                        <a:pt x="8" y="33"/>
                      </a:lnTo>
                      <a:lnTo>
                        <a:pt x="8" y="38"/>
                      </a:lnTo>
                      <a:lnTo>
                        <a:pt x="0" y="55"/>
                      </a:lnTo>
                      <a:lnTo>
                        <a:pt x="3" y="60"/>
                      </a:lnTo>
                      <a:lnTo>
                        <a:pt x="8" y="60"/>
                      </a:lnTo>
                      <a:lnTo>
                        <a:pt x="8" y="70"/>
                      </a:lnTo>
                      <a:lnTo>
                        <a:pt x="13" y="70"/>
                      </a:lnTo>
                      <a:lnTo>
                        <a:pt x="10" y="73"/>
                      </a:lnTo>
                      <a:lnTo>
                        <a:pt x="13" y="83"/>
                      </a:lnTo>
                      <a:lnTo>
                        <a:pt x="15" y="90"/>
                      </a:lnTo>
                      <a:lnTo>
                        <a:pt x="20" y="93"/>
                      </a:lnTo>
                      <a:lnTo>
                        <a:pt x="28" y="93"/>
                      </a:lnTo>
                      <a:lnTo>
                        <a:pt x="38" y="100"/>
                      </a:lnTo>
                      <a:lnTo>
                        <a:pt x="48" y="118"/>
                      </a:lnTo>
                      <a:lnTo>
                        <a:pt x="87" y="83"/>
                      </a:lnTo>
                      <a:lnTo>
                        <a:pt x="68" y="0"/>
                      </a:lnTo>
                      <a:lnTo>
                        <a:pt x="8" y="10"/>
                      </a:lnTo>
                    </a:path>
                  </a:pathLst>
                </a:custGeom>
                <a:solidFill>
                  <a:srgbClr val="FBDFAF"/>
                </a:solidFill>
                <a:ln w="12699" cap="rnd" cmpd="sng">
                  <a:solidFill>
                    <a:srgbClr val="000000"/>
                  </a:solidFill>
                  <a:prstDash val="solid"/>
                  <a:round/>
                  <a:headEnd/>
                  <a:tailEnd/>
                </a:ln>
                <a:effectLst/>
              </p:spPr>
              <p:txBody>
                <a:bodyPr/>
                <a:lstStyle/>
                <a:p>
                  <a:endParaRPr lang="zh-CN" altLang="en-US"/>
                </a:p>
              </p:txBody>
            </p:sp>
            <p:sp>
              <p:nvSpPr>
                <p:cNvPr id="29" name="Freeform 73"/>
                <p:cNvSpPr>
                  <a:spLocks/>
                </p:cNvSpPr>
                <p:nvPr/>
              </p:nvSpPr>
              <p:spPr bwMode="auto">
                <a:xfrm>
                  <a:off x="1268" y="2300"/>
                  <a:ext cx="106" cy="102"/>
                </a:xfrm>
                <a:custGeom>
                  <a:avLst/>
                  <a:gdLst/>
                  <a:ahLst/>
                  <a:cxnLst>
                    <a:cxn ang="0">
                      <a:pos x="45" y="69"/>
                    </a:cxn>
                    <a:cxn ang="0">
                      <a:pos x="53" y="78"/>
                    </a:cxn>
                    <a:cxn ang="0">
                      <a:pos x="60" y="98"/>
                    </a:cxn>
                    <a:cxn ang="0">
                      <a:pos x="82" y="101"/>
                    </a:cxn>
                    <a:cxn ang="0">
                      <a:pos x="92" y="98"/>
                    </a:cxn>
                    <a:cxn ang="0">
                      <a:pos x="105" y="52"/>
                    </a:cxn>
                    <a:cxn ang="0">
                      <a:pos x="105" y="36"/>
                    </a:cxn>
                    <a:cxn ang="0">
                      <a:pos x="92" y="12"/>
                    </a:cxn>
                    <a:cxn ang="0">
                      <a:pos x="75" y="0"/>
                    </a:cxn>
                    <a:cxn ang="0">
                      <a:pos x="48" y="0"/>
                    </a:cxn>
                    <a:cxn ang="0">
                      <a:pos x="20" y="7"/>
                    </a:cxn>
                    <a:cxn ang="0">
                      <a:pos x="18" y="15"/>
                    </a:cxn>
                    <a:cxn ang="0">
                      <a:pos x="0" y="26"/>
                    </a:cxn>
                    <a:cxn ang="0">
                      <a:pos x="0" y="33"/>
                    </a:cxn>
                    <a:cxn ang="0">
                      <a:pos x="10" y="41"/>
                    </a:cxn>
                    <a:cxn ang="0">
                      <a:pos x="20" y="43"/>
                    </a:cxn>
                    <a:cxn ang="0">
                      <a:pos x="28" y="52"/>
                    </a:cxn>
                    <a:cxn ang="0">
                      <a:pos x="30" y="69"/>
                    </a:cxn>
                    <a:cxn ang="0">
                      <a:pos x="38" y="74"/>
                    </a:cxn>
                    <a:cxn ang="0">
                      <a:pos x="45" y="69"/>
                    </a:cxn>
                  </a:cxnLst>
                  <a:rect l="0" t="0" r="r" b="b"/>
                  <a:pathLst>
                    <a:path w="106" h="102">
                      <a:moveTo>
                        <a:pt x="45" y="69"/>
                      </a:moveTo>
                      <a:lnTo>
                        <a:pt x="53" y="78"/>
                      </a:lnTo>
                      <a:lnTo>
                        <a:pt x="60" y="98"/>
                      </a:lnTo>
                      <a:lnTo>
                        <a:pt x="82" y="101"/>
                      </a:lnTo>
                      <a:lnTo>
                        <a:pt x="92" y="98"/>
                      </a:lnTo>
                      <a:lnTo>
                        <a:pt x="105" y="52"/>
                      </a:lnTo>
                      <a:lnTo>
                        <a:pt x="105" y="36"/>
                      </a:lnTo>
                      <a:lnTo>
                        <a:pt x="92" y="12"/>
                      </a:lnTo>
                      <a:lnTo>
                        <a:pt x="75" y="0"/>
                      </a:lnTo>
                      <a:lnTo>
                        <a:pt x="48" y="0"/>
                      </a:lnTo>
                      <a:lnTo>
                        <a:pt x="20" y="7"/>
                      </a:lnTo>
                      <a:lnTo>
                        <a:pt x="18" y="15"/>
                      </a:lnTo>
                      <a:lnTo>
                        <a:pt x="0" y="26"/>
                      </a:lnTo>
                      <a:lnTo>
                        <a:pt x="0" y="33"/>
                      </a:lnTo>
                      <a:lnTo>
                        <a:pt x="10" y="41"/>
                      </a:lnTo>
                      <a:lnTo>
                        <a:pt x="20" y="43"/>
                      </a:lnTo>
                      <a:lnTo>
                        <a:pt x="28" y="52"/>
                      </a:lnTo>
                      <a:lnTo>
                        <a:pt x="30" y="69"/>
                      </a:lnTo>
                      <a:lnTo>
                        <a:pt x="38" y="74"/>
                      </a:lnTo>
                      <a:lnTo>
                        <a:pt x="45" y="69"/>
                      </a:lnTo>
                    </a:path>
                  </a:pathLst>
                </a:custGeom>
                <a:solidFill>
                  <a:srgbClr val="656346"/>
                </a:solidFill>
                <a:ln w="12699" cap="rnd" cmpd="sng">
                  <a:solidFill>
                    <a:srgbClr val="000000"/>
                  </a:solidFill>
                  <a:prstDash val="solid"/>
                  <a:round/>
                  <a:headEnd/>
                  <a:tailEnd/>
                </a:ln>
                <a:effectLst/>
              </p:spPr>
              <p:txBody>
                <a:bodyPr/>
                <a:lstStyle/>
                <a:p>
                  <a:endParaRPr lang="zh-CN" altLang="en-US"/>
                </a:p>
              </p:txBody>
            </p:sp>
            <p:sp>
              <p:nvSpPr>
                <p:cNvPr id="30" name="Freeform 74"/>
                <p:cNvSpPr>
                  <a:spLocks/>
                </p:cNvSpPr>
                <p:nvPr/>
              </p:nvSpPr>
              <p:spPr bwMode="auto">
                <a:xfrm>
                  <a:off x="1143" y="2400"/>
                  <a:ext cx="260" cy="284"/>
                </a:xfrm>
                <a:custGeom>
                  <a:avLst/>
                  <a:gdLst/>
                  <a:ahLst/>
                  <a:cxnLst>
                    <a:cxn ang="0">
                      <a:pos x="204" y="0"/>
                    </a:cxn>
                    <a:cxn ang="0">
                      <a:pos x="189" y="5"/>
                    </a:cxn>
                    <a:cxn ang="0">
                      <a:pos x="179" y="13"/>
                    </a:cxn>
                    <a:cxn ang="0">
                      <a:pos x="153" y="35"/>
                    </a:cxn>
                    <a:cxn ang="0">
                      <a:pos x="139" y="58"/>
                    </a:cxn>
                    <a:cxn ang="0">
                      <a:pos x="134" y="70"/>
                    </a:cxn>
                    <a:cxn ang="0">
                      <a:pos x="129" y="88"/>
                    </a:cxn>
                    <a:cxn ang="0">
                      <a:pos x="107" y="139"/>
                    </a:cxn>
                    <a:cxn ang="0">
                      <a:pos x="50" y="143"/>
                    </a:cxn>
                    <a:cxn ang="0">
                      <a:pos x="16" y="137"/>
                    </a:cxn>
                    <a:cxn ang="0">
                      <a:pos x="7" y="155"/>
                    </a:cxn>
                    <a:cxn ang="0">
                      <a:pos x="0" y="165"/>
                    </a:cxn>
                    <a:cxn ang="0">
                      <a:pos x="41" y="176"/>
                    </a:cxn>
                    <a:cxn ang="0">
                      <a:pos x="85" y="182"/>
                    </a:cxn>
                    <a:cxn ang="0">
                      <a:pos x="121" y="184"/>
                    </a:cxn>
                    <a:cxn ang="0">
                      <a:pos x="152" y="128"/>
                    </a:cxn>
                    <a:cxn ang="0">
                      <a:pos x="128" y="173"/>
                    </a:cxn>
                    <a:cxn ang="0">
                      <a:pos x="125" y="226"/>
                    </a:cxn>
                    <a:cxn ang="0">
                      <a:pos x="135" y="253"/>
                    </a:cxn>
                    <a:cxn ang="0">
                      <a:pos x="149" y="265"/>
                    </a:cxn>
                    <a:cxn ang="0">
                      <a:pos x="161" y="271"/>
                    </a:cxn>
                    <a:cxn ang="0">
                      <a:pos x="176" y="272"/>
                    </a:cxn>
                    <a:cxn ang="0">
                      <a:pos x="206" y="283"/>
                    </a:cxn>
                    <a:cxn ang="0">
                      <a:pos x="225" y="272"/>
                    </a:cxn>
                    <a:cxn ang="0">
                      <a:pos x="234" y="278"/>
                    </a:cxn>
                    <a:cxn ang="0">
                      <a:pos x="249" y="233"/>
                    </a:cxn>
                    <a:cxn ang="0">
                      <a:pos x="256" y="178"/>
                    </a:cxn>
                    <a:cxn ang="0">
                      <a:pos x="259" y="125"/>
                    </a:cxn>
                    <a:cxn ang="0">
                      <a:pos x="259" y="118"/>
                    </a:cxn>
                    <a:cxn ang="0">
                      <a:pos x="256" y="63"/>
                    </a:cxn>
                    <a:cxn ang="0">
                      <a:pos x="246" y="30"/>
                    </a:cxn>
                    <a:cxn ang="0">
                      <a:pos x="229" y="13"/>
                    </a:cxn>
                    <a:cxn ang="0">
                      <a:pos x="214" y="10"/>
                    </a:cxn>
                    <a:cxn ang="0">
                      <a:pos x="204" y="0"/>
                    </a:cxn>
                  </a:cxnLst>
                  <a:rect l="0" t="0" r="r" b="b"/>
                  <a:pathLst>
                    <a:path w="260" h="284">
                      <a:moveTo>
                        <a:pt x="204" y="0"/>
                      </a:moveTo>
                      <a:lnTo>
                        <a:pt x="189" y="5"/>
                      </a:lnTo>
                      <a:lnTo>
                        <a:pt x="179" y="13"/>
                      </a:lnTo>
                      <a:lnTo>
                        <a:pt x="153" y="35"/>
                      </a:lnTo>
                      <a:lnTo>
                        <a:pt x="139" y="58"/>
                      </a:lnTo>
                      <a:lnTo>
                        <a:pt x="134" y="70"/>
                      </a:lnTo>
                      <a:lnTo>
                        <a:pt x="129" y="88"/>
                      </a:lnTo>
                      <a:lnTo>
                        <a:pt x="107" y="139"/>
                      </a:lnTo>
                      <a:lnTo>
                        <a:pt x="50" y="143"/>
                      </a:lnTo>
                      <a:lnTo>
                        <a:pt x="16" y="137"/>
                      </a:lnTo>
                      <a:lnTo>
                        <a:pt x="7" y="155"/>
                      </a:lnTo>
                      <a:lnTo>
                        <a:pt x="0" y="165"/>
                      </a:lnTo>
                      <a:lnTo>
                        <a:pt x="41" y="176"/>
                      </a:lnTo>
                      <a:lnTo>
                        <a:pt x="85" y="182"/>
                      </a:lnTo>
                      <a:lnTo>
                        <a:pt x="121" y="184"/>
                      </a:lnTo>
                      <a:lnTo>
                        <a:pt x="152" y="128"/>
                      </a:lnTo>
                      <a:lnTo>
                        <a:pt x="128" y="173"/>
                      </a:lnTo>
                      <a:lnTo>
                        <a:pt x="125" y="226"/>
                      </a:lnTo>
                      <a:lnTo>
                        <a:pt x="135" y="253"/>
                      </a:lnTo>
                      <a:lnTo>
                        <a:pt x="149" y="265"/>
                      </a:lnTo>
                      <a:lnTo>
                        <a:pt x="161" y="271"/>
                      </a:lnTo>
                      <a:lnTo>
                        <a:pt x="176" y="272"/>
                      </a:lnTo>
                      <a:lnTo>
                        <a:pt x="206" y="283"/>
                      </a:lnTo>
                      <a:lnTo>
                        <a:pt x="225" y="272"/>
                      </a:lnTo>
                      <a:lnTo>
                        <a:pt x="234" y="278"/>
                      </a:lnTo>
                      <a:lnTo>
                        <a:pt x="249" y="233"/>
                      </a:lnTo>
                      <a:lnTo>
                        <a:pt x="256" y="178"/>
                      </a:lnTo>
                      <a:lnTo>
                        <a:pt x="259" y="125"/>
                      </a:lnTo>
                      <a:lnTo>
                        <a:pt x="259" y="118"/>
                      </a:lnTo>
                      <a:lnTo>
                        <a:pt x="256" y="63"/>
                      </a:lnTo>
                      <a:lnTo>
                        <a:pt x="246" y="30"/>
                      </a:lnTo>
                      <a:lnTo>
                        <a:pt x="229" y="13"/>
                      </a:lnTo>
                      <a:lnTo>
                        <a:pt x="214" y="10"/>
                      </a:lnTo>
                      <a:lnTo>
                        <a:pt x="204" y="0"/>
                      </a:lnTo>
                    </a:path>
                  </a:pathLst>
                </a:custGeom>
                <a:solidFill>
                  <a:srgbClr val="006C88"/>
                </a:solidFill>
                <a:ln w="12699" cap="rnd" cmpd="sng">
                  <a:solidFill>
                    <a:srgbClr val="000000"/>
                  </a:solidFill>
                  <a:prstDash val="solid"/>
                  <a:round/>
                  <a:headEnd/>
                  <a:tailEnd/>
                </a:ln>
                <a:effectLst/>
              </p:spPr>
              <p:txBody>
                <a:bodyPr/>
                <a:lstStyle/>
                <a:p>
                  <a:endParaRPr lang="zh-CN" altLang="en-US"/>
                </a:p>
              </p:txBody>
            </p:sp>
            <p:sp>
              <p:nvSpPr>
                <p:cNvPr id="31" name="Freeform 75"/>
                <p:cNvSpPr>
                  <a:spLocks/>
                </p:cNvSpPr>
                <p:nvPr/>
              </p:nvSpPr>
              <p:spPr bwMode="auto">
                <a:xfrm>
                  <a:off x="1269" y="2531"/>
                  <a:ext cx="154" cy="195"/>
                </a:xfrm>
                <a:custGeom>
                  <a:avLst/>
                  <a:gdLst/>
                  <a:ahLst/>
                  <a:cxnLst>
                    <a:cxn ang="0">
                      <a:pos x="47" y="89"/>
                    </a:cxn>
                    <a:cxn ang="0">
                      <a:pos x="60" y="54"/>
                    </a:cxn>
                    <a:cxn ang="0">
                      <a:pos x="86" y="21"/>
                    </a:cxn>
                    <a:cxn ang="0">
                      <a:pos x="114" y="2"/>
                    </a:cxn>
                    <a:cxn ang="0">
                      <a:pos x="137" y="0"/>
                    </a:cxn>
                    <a:cxn ang="0">
                      <a:pos x="147" y="2"/>
                    </a:cxn>
                    <a:cxn ang="0">
                      <a:pos x="153" y="24"/>
                    </a:cxn>
                    <a:cxn ang="0">
                      <a:pos x="150" y="77"/>
                    </a:cxn>
                    <a:cxn ang="0">
                      <a:pos x="131" y="153"/>
                    </a:cxn>
                    <a:cxn ang="0">
                      <a:pos x="72" y="191"/>
                    </a:cxn>
                    <a:cxn ang="0">
                      <a:pos x="42" y="194"/>
                    </a:cxn>
                    <a:cxn ang="0">
                      <a:pos x="0" y="179"/>
                    </a:cxn>
                    <a:cxn ang="0">
                      <a:pos x="33" y="122"/>
                    </a:cxn>
                    <a:cxn ang="0">
                      <a:pos x="47" y="89"/>
                    </a:cxn>
                  </a:cxnLst>
                  <a:rect l="0" t="0" r="r" b="b"/>
                  <a:pathLst>
                    <a:path w="154" h="195">
                      <a:moveTo>
                        <a:pt x="47" y="89"/>
                      </a:moveTo>
                      <a:lnTo>
                        <a:pt x="60" y="54"/>
                      </a:lnTo>
                      <a:lnTo>
                        <a:pt x="86" y="21"/>
                      </a:lnTo>
                      <a:lnTo>
                        <a:pt x="114" y="2"/>
                      </a:lnTo>
                      <a:lnTo>
                        <a:pt x="137" y="0"/>
                      </a:lnTo>
                      <a:lnTo>
                        <a:pt x="147" y="2"/>
                      </a:lnTo>
                      <a:lnTo>
                        <a:pt x="153" y="24"/>
                      </a:lnTo>
                      <a:lnTo>
                        <a:pt x="150" y="77"/>
                      </a:lnTo>
                      <a:lnTo>
                        <a:pt x="131" y="153"/>
                      </a:lnTo>
                      <a:lnTo>
                        <a:pt x="72" y="191"/>
                      </a:lnTo>
                      <a:lnTo>
                        <a:pt x="42" y="194"/>
                      </a:lnTo>
                      <a:lnTo>
                        <a:pt x="0" y="179"/>
                      </a:lnTo>
                      <a:lnTo>
                        <a:pt x="33" y="122"/>
                      </a:lnTo>
                      <a:lnTo>
                        <a:pt x="47" y="89"/>
                      </a:lnTo>
                    </a:path>
                  </a:pathLst>
                </a:custGeom>
                <a:solidFill>
                  <a:srgbClr val="2E7FE8"/>
                </a:solidFill>
                <a:ln w="12699" cap="rnd" cmpd="sng">
                  <a:solidFill>
                    <a:srgbClr val="000000"/>
                  </a:solidFill>
                  <a:prstDash val="solid"/>
                  <a:round/>
                  <a:headEnd/>
                  <a:tailEnd/>
                </a:ln>
                <a:effectLst/>
              </p:spPr>
              <p:txBody>
                <a:bodyPr/>
                <a:lstStyle/>
                <a:p>
                  <a:endParaRPr lang="zh-CN" altLang="en-US"/>
                </a:p>
              </p:txBody>
            </p:sp>
            <p:sp>
              <p:nvSpPr>
                <p:cNvPr id="32" name="Line 76"/>
                <p:cNvSpPr>
                  <a:spLocks noChangeShapeType="1"/>
                </p:cNvSpPr>
                <p:nvPr/>
              </p:nvSpPr>
              <p:spPr bwMode="auto">
                <a:xfrm>
                  <a:off x="1177" y="2609"/>
                  <a:ext cx="82" cy="14"/>
                </a:xfrm>
                <a:prstGeom prst="line">
                  <a:avLst/>
                </a:prstGeom>
                <a:noFill/>
                <a:ln w="12699">
                  <a:solidFill>
                    <a:schemeClr val="tx1"/>
                  </a:solidFill>
                  <a:round/>
                  <a:headEnd type="none" w="sm" len="sm"/>
                  <a:tailEnd type="none" w="sm" len="sm"/>
                </a:ln>
                <a:effectLst/>
              </p:spPr>
              <p:txBody>
                <a:bodyPr wrap="none" anchor="ctr"/>
                <a:lstStyle/>
                <a:p>
                  <a:endParaRPr lang="zh-CN" altLang="en-US"/>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1000"/>
                                        <p:tgtEl>
                                          <p:spTgt spid="62"/>
                                        </p:tgtEl>
                                      </p:cBhvr>
                                    </p:animEffect>
                                    <p:anim calcmode="lin" valueType="num">
                                      <p:cBhvr>
                                        <p:cTn id="8" dur="1000" fill="hold"/>
                                        <p:tgtEl>
                                          <p:spTgt spid="62"/>
                                        </p:tgtEl>
                                        <p:attrNameLst>
                                          <p:attrName>ppt_x</p:attrName>
                                        </p:attrNameLst>
                                      </p:cBhvr>
                                      <p:tavLst>
                                        <p:tav tm="0">
                                          <p:val>
                                            <p:strVal val="#ppt_x"/>
                                          </p:val>
                                        </p:tav>
                                        <p:tav tm="100000">
                                          <p:val>
                                            <p:strVal val="#ppt_x"/>
                                          </p:val>
                                        </p:tav>
                                      </p:tavLst>
                                    </p:anim>
                                    <p:anim calcmode="lin" valueType="num">
                                      <p:cBhvr>
                                        <p:cTn id="9"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457200" y="274638"/>
            <a:ext cx="8229600" cy="706090"/>
          </a:xfrm>
          <a:prstGeom prst="rect">
            <a:avLst/>
          </a:prstGeom>
        </p:spPr>
        <p:txBody>
          <a:bodyPr vert="horz" lIns="91440" tIns="45720" rIns="91440" bIns="45720" rtlCol="0" anchor="ctr">
            <a:normAutofit/>
          </a:bodyPr>
          <a:lstStyle/>
          <a:p>
            <a:pPr algn="ctr"/>
            <a:r>
              <a:rPr lang="zh-CN" altLang="zh-CN" sz="3600" b="1" dirty="0" smtClean="0">
                <a:solidFill>
                  <a:schemeClr val="bg1"/>
                </a:solidFill>
              </a:rPr>
              <a:t>对比度调节实验</a:t>
            </a:r>
            <a:endParaRPr lang="zh-CN" altLang="zh-CN" sz="3600" b="1" dirty="0">
              <a:solidFill>
                <a:schemeClr val="bg1"/>
              </a:solidFill>
            </a:endParaRPr>
          </a:p>
        </p:txBody>
      </p:sp>
      <p:graphicFrame>
        <p:nvGraphicFramePr>
          <p:cNvPr id="4" name="对象 3"/>
          <p:cNvGraphicFramePr>
            <a:graphicFrameLocks noChangeAspect="1"/>
          </p:cNvGraphicFramePr>
          <p:nvPr/>
        </p:nvGraphicFramePr>
        <p:xfrm>
          <a:off x="825500" y="1346200"/>
          <a:ext cx="7213600" cy="1879600"/>
        </p:xfrm>
        <a:graphic>
          <a:graphicData uri="http://schemas.openxmlformats.org/presentationml/2006/ole">
            <p:oleObj spid="_x0000_s48130" name="文档" r:id="rId3" imgW="6292306" imgH="1641557" progId="Word.Document.12">
              <p:embed/>
            </p:oleObj>
          </a:graphicData>
        </a:graphic>
      </p:graphicFrame>
      <p:sp>
        <p:nvSpPr>
          <p:cNvPr id="5" name="TextBox 4"/>
          <p:cNvSpPr txBox="1"/>
          <p:nvPr/>
        </p:nvSpPr>
        <p:spPr>
          <a:xfrm>
            <a:off x="869096" y="3491716"/>
            <a:ext cx="1686680" cy="369332"/>
          </a:xfrm>
          <a:prstGeom prst="rect">
            <a:avLst/>
          </a:prstGeom>
          <a:noFill/>
        </p:spPr>
        <p:txBody>
          <a:bodyPr wrap="none" rtlCol="0">
            <a:spAutoFit/>
          </a:bodyPr>
          <a:lstStyle/>
          <a:p>
            <a:r>
              <a:rPr lang="en-US" altLang="zh-CN" dirty="0" smtClean="0"/>
              <a:t>4</a:t>
            </a:r>
            <a:r>
              <a:rPr lang="zh-CN" altLang="en-US" dirty="0" smtClean="0"/>
              <a:t>、实验结果：</a:t>
            </a:r>
            <a:endParaRPr lang="zh-CN" altLang="en-US" dirty="0"/>
          </a:p>
        </p:txBody>
      </p:sp>
      <p:sp>
        <p:nvSpPr>
          <p:cNvPr id="6" name="TextBox 5"/>
          <p:cNvSpPr txBox="1"/>
          <p:nvPr/>
        </p:nvSpPr>
        <p:spPr>
          <a:xfrm>
            <a:off x="832622" y="3851756"/>
            <a:ext cx="6547690" cy="369332"/>
          </a:xfrm>
          <a:prstGeom prst="rect">
            <a:avLst/>
          </a:prstGeom>
          <a:noFill/>
        </p:spPr>
        <p:txBody>
          <a:bodyPr wrap="none" rtlCol="0">
            <a:spAutoFit/>
          </a:bodyPr>
          <a:lstStyle/>
          <a:p>
            <a:r>
              <a:rPr lang="zh-CN" altLang="zh-CN" dirty="0" smtClean="0"/>
              <a:t>通过本实验，可以利用齿轮电位计调节液晶</a:t>
            </a:r>
            <a:r>
              <a:rPr lang="en-US" altLang="zh-CN" dirty="0" smtClean="0"/>
              <a:t>LCD</a:t>
            </a:r>
            <a:r>
              <a:rPr lang="zh-CN" altLang="zh-CN" dirty="0" smtClean="0"/>
              <a:t>的显示对比度。</a:t>
            </a:r>
            <a:endParaRPr lang="zh-CN" altLang="en-US" dirty="0"/>
          </a:p>
        </p:txBody>
      </p:sp>
      <p:pic>
        <p:nvPicPr>
          <p:cNvPr id="7" name="图片 6" descr="图片1.gif">
            <a:hlinkClick r:id="rId4" action="ppaction://hlinksldjump"/>
          </p:cNvPr>
          <p:cNvPicPr>
            <a:picLocks noChangeAspect="1"/>
          </p:cNvPicPr>
          <p:nvPr/>
        </p:nvPicPr>
        <p:blipFill>
          <a:blip r:embed="rId5" cstate="print"/>
          <a:stretch>
            <a:fillRect/>
          </a:stretch>
        </p:blipFill>
        <p:spPr>
          <a:xfrm>
            <a:off x="8086278" y="5863158"/>
            <a:ext cx="878210" cy="878210"/>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725080" y="3717032"/>
            <a:ext cx="3918927" cy="2924944"/>
            <a:chOff x="725080" y="3717032"/>
            <a:chExt cx="3918927" cy="2924944"/>
          </a:xfrm>
        </p:grpSpPr>
        <p:sp>
          <p:nvSpPr>
            <p:cNvPr id="11" name="AutoShape 28"/>
            <p:cNvSpPr>
              <a:spLocks noChangeArrowheads="1"/>
            </p:cNvSpPr>
            <p:nvPr/>
          </p:nvSpPr>
          <p:spPr bwMode="gray">
            <a:xfrm rot="16200000" flipV="1">
              <a:off x="1773931" y="3771900"/>
              <a:ext cx="2924944" cy="2815208"/>
            </a:xfrm>
            <a:prstGeom prst="triangle">
              <a:avLst>
                <a:gd name="adj" fmla="val 50000"/>
              </a:avLst>
            </a:prstGeom>
            <a:gradFill rotWithShape="1">
              <a:gsLst>
                <a:gs pos="0">
                  <a:schemeClr val="accent1"/>
                </a:gs>
                <a:gs pos="100000">
                  <a:schemeClr val="accent1">
                    <a:gamma/>
                    <a:tint val="0"/>
                    <a:invGamma/>
                  </a:schemeClr>
                </a:gs>
              </a:gsLst>
              <a:lin ang="5400000" scaled="1"/>
            </a:gradFill>
            <a:ln w="9525">
              <a:noFill/>
              <a:miter lim="800000"/>
              <a:headEnd/>
              <a:tailEnd/>
            </a:ln>
            <a:effectLst/>
          </p:spPr>
          <p:txBody>
            <a:bodyPr wrap="none" anchor="ctr"/>
            <a:lstStyle/>
            <a:p>
              <a:pPr>
                <a:defRPr/>
              </a:pPr>
              <a:endParaRPr lang="zh-CN" altLang="en-US">
                <a:latin typeface="Arial" charset="0"/>
                <a:ea typeface="宋体" pitchFamily="2" charset="-122"/>
              </a:endParaRPr>
            </a:p>
          </p:txBody>
        </p:sp>
        <p:sp>
          <p:nvSpPr>
            <p:cNvPr id="7" name="TextBox 6"/>
            <p:cNvSpPr txBox="1"/>
            <p:nvPr/>
          </p:nvSpPr>
          <p:spPr>
            <a:xfrm>
              <a:off x="725080" y="5075892"/>
              <a:ext cx="1686680" cy="369332"/>
            </a:xfrm>
            <a:prstGeom prst="rect">
              <a:avLst/>
            </a:prstGeom>
            <a:noFill/>
          </p:spPr>
          <p:txBody>
            <a:bodyPr wrap="none" rtlCol="0">
              <a:spAutoFit/>
            </a:bodyPr>
            <a:lstStyle/>
            <a:p>
              <a:r>
                <a:rPr lang="en-US" altLang="zh-CN" dirty="0" smtClean="0"/>
                <a:t>2</a:t>
              </a:r>
              <a:r>
                <a:rPr lang="zh-CN" altLang="en-US" dirty="0" smtClean="0"/>
                <a:t>、</a:t>
              </a:r>
              <a:r>
                <a:rPr lang="zh-CN" altLang="zh-CN" dirty="0" smtClean="0"/>
                <a:t>程序流程</a:t>
              </a:r>
              <a:r>
                <a:rPr lang="zh-CN" altLang="en-US" dirty="0" smtClean="0"/>
                <a:t>：</a:t>
              </a:r>
              <a:endParaRPr lang="zh-CN" altLang="en-US" dirty="0"/>
            </a:p>
          </p:txBody>
        </p:sp>
      </p:grpSp>
      <p:sp>
        <p:nvSpPr>
          <p:cNvPr id="3" name="标题 1"/>
          <p:cNvSpPr txBox="1">
            <a:spLocks/>
          </p:cNvSpPr>
          <p:nvPr/>
        </p:nvSpPr>
        <p:spPr>
          <a:xfrm>
            <a:off x="457200" y="274638"/>
            <a:ext cx="8229600" cy="706090"/>
          </a:xfrm>
          <a:prstGeom prst="rect">
            <a:avLst/>
          </a:prstGeom>
        </p:spPr>
        <p:txBody>
          <a:bodyPr vert="horz" lIns="91440" tIns="45720" rIns="91440" bIns="45720" rtlCol="0" anchor="ctr">
            <a:normAutofit/>
          </a:bodyPr>
          <a:lstStyle/>
          <a:p>
            <a:pPr algn="ctr"/>
            <a:r>
              <a:rPr lang="zh-CN" altLang="en-US" sz="3600" b="1" dirty="0" smtClean="0">
                <a:solidFill>
                  <a:schemeClr val="bg1"/>
                </a:solidFill>
              </a:rPr>
              <a:t>背光</a:t>
            </a:r>
            <a:r>
              <a:rPr lang="zh-CN" altLang="zh-CN" sz="3600" b="1" dirty="0" smtClean="0">
                <a:solidFill>
                  <a:schemeClr val="bg1"/>
                </a:solidFill>
              </a:rPr>
              <a:t>调节实验</a:t>
            </a:r>
            <a:endParaRPr lang="zh-CN" altLang="zh-CN" sz="3600" b="1" dirty="0">
              <a:solidFill>
                <a:schemeClr val="bg1"/>
              </a:solidFill>
            </a:endParaRPr>
          </a:p>
        </p:txBody>
      </p:sp>
      <p:sp>
        <p:nvSpPr>
          <p:cNvPr id="4" name="TextBox 3"/>
          <p:cNvSpPr txBox="1"/>
          <p:nvPr/>
        </p:nvSpPr>
        <p:spPr>
          <a:xfrm>
            <a:off x="683568" y="1628800"/>
            <a:ext cx="2840842" cy="369332"/>
          </a:xfrm>
          <a:prstGeom prst="rect">
            <a:avLst/>
          </a:prstGeom>
          <a:noFill/>
        </p:spPr>
        <p:txBody>
          <a:bodyPr wrap="none" rtlCol="0">
            <a:spAutoFit/>
          </a:bodyPr>
          <a:lstStyle/>
          <a:p>
            <a:r>
              <a:rPr lang="en-US" altLang="zh-CN" dirty="0" smtClean="0"/>
              <a:t>1</a:t>
            </a:r>
            <a:r>
              <a:rPr lang="zh-CN" altLang="en-US" dirty="0" smtClean="0"/>
              <a:t>、该实验的</a:t>
            </a:r>
            <a:r>
              <a:rPr lang="zh-CN" altLang="zh-CN" dirty="0" smtClean="0"/>
              <a:t>程序代码</a:t>
            </a:r>
            <a:r>
              <a:rPr lang="zh-CN" altLang="en-US" dirty="0" smtClean="0"/>
              <a:t>为：</a:t>
            </a:r>
            <a:endParaRPr lang="zh-CN" altLang="en-US" dirty="0"/>
          </a:p>
        </p:txBody>
      </p:sp>
      <p:sp>
        <p:nvSpPr>
          <p:cNvPr id="4915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9153" name="Text Box 1"/>
          <p:cNvSpPr txBox="1">
            <a:spLocks noChangeArrowheads="1"/>
          </p:cNvSpPr>
          <p:nvPr/>
        </p:nvSpPr>
        <p:spPr bwMode="auto">
          <a:xfrm>
            <a:off x="323528" y="2711822"/>
            <a:ext cx="3816424" cy="1077218"/>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BacklightSetting</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0" i="0" u="none" strike="noStrike" cap="none" normalizeH="0" baseline="0" dirty="0" smtClean="0">
                <a:ln>
                  <a:noFill/>
                </a:ln>
                <a:solidFill>
                  <a:srgbClr val="000000"/>
                </a:solidFill>
                <a:effectLst/>
                <a:latin typeface="Arial"/>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5032"/>
                </a:solidFill>
                <a:effectLst/>
                <a:latin typeface="Courier New" pitchFamily="49" charset="0"/>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p:txBody>
      </p:sp>
      <p:sp>
        <p:nvSpPr>
          <p:cNvPr id="49157"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TextBox 8"/>
          <p:cNvSpPr txBox="1"/>
          <p:nvPr/>
        </p:nvSpPr>
        <p:spPr>
          <a:xfrm>
            <a:off x="611560" y="2404045"/>
            <a:ext cx="3241593" cy="307777"/>
          </a:xfrm>
          <a:prstGeom prst="rect">
            <a:avLst/>
          </a:prstGeom>
          <a:noFill/>
        </p:spPr>
        <p:txBody>
          <a:bodyPr wrap="none" rtlCol="0">
            <a:spAutoFit/>
          </a:bodyPr>
          <a:lstStyle/>
          <a:p>
            <a:r>
              <a:rPr lang="en-US" altLang="zh-CN" sz="1400" dirty="0" smtClean="0"/>
              <a:t>(</a:t>
            </a:r>
            <a:r>
              <a:rPr lang="zh-CN" altLang="zh-CN" sz="1400" dirty="0" smtClean="0"/>
              <a:t>该实验的程序代码包含在</a:t>
            </a:r>
            <a:r>
              <a:rPr lang="en-US" altLang="zh-CN" sz="1400" dirty="0" smtClean="0"/>
              <a:t>lab1.c</a:t>
            </a:r>
            <a:r>
              <a:rPr lang="zh-CN" altLang="zh-CN" sz="1400" dirty="0" smtClean="0"/>
              <a:t>文件内</a:t>
            </a:r>
            <a:r>
              <a:rPr lang="en-US" altLang="zh-CN" sz="1400" dirty="0" smtClean="0"/>
              <a:t>)</a:t>
            </a:r>
            <a:endParaRPr lang="zh-CN" altLang="en-US" sz="1400" dirty="0"/>
          </a:p>
        </p:txBody>
      </p:sp>
      <p:sp>
        <p:nvSpPr>
          <p:cNvPr id="4915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6" name="组合 15"/>
          <p:cNvGrpSpPr/>
          <p:nvPr/>
        </p:nvGrpSpPr>
        <p:grpSpPr>
          <a:xfrm>
            <a:off x="5076056" y="1412776"/>
            <a:ext cx="3168352" cy="5112568"/>
            <a:chOff x="5076056" y="1412776"/>
            <a:chExt cx="3168352" cy="5112568"/>
          </a:xfrm>
        </p:grpSpPr>
        <p:sp>
          <p:nvSpPr>
            <p:cNvPr id="10" name="圆角矩形 9"/>
            <p:cNvSpPr/>
            <p:nvPr/>
          </p:nvSpPr>
          <p:spPr>
            <a:xfrm>
              <a:off x="5076056" y="1412776"/>
              <a:ext cx="3168352" cy="5112568"/>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a:ln>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aphicFrame>
          <p:nvGraphicFramePr>
            <p:cNvPr id="2" name="Object 5"/>
            <p:cNvGraphicFramePr>
              <a:graphicFrameLocks noChangeAspect="1"/>
            </p:cNvGraphicFramePr>
            <p:nvPr/>
          </p:nvGraphicFramePr>
          <p:xfrm>
            <a:off x="5220072" y="1484784"/>
            <a:ext cx="2880320" cy="4896544"/>
          </p:xfrm>
          <a:graphic>
            <a:graphicData uri="http://schemas.openxmlformats.org/presentationml/2006/ole">
              <p:oleObj spid="_x0000_s49157" name="Visio" r:id="rId3" imgW="2242995" imgH="3485150" progId="Visio.Drawing.11">
                <p:embed/>
              </p:oleObj>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ppt_x</p:attrName>
                                        </p:attrNameLst>
                                      </p:cBhvr>
                                      <p:tavLst>
                                        <p:tav tm="0">
                                          <p:val>
                                            <p:strVal val="#ppt_x-.2"/>
                                          </p:val>
                                        </p:tav>
                                        <p:tav tm="100000">
                                          <p:val>
                                            <p:strVal val="#ppt_x"/>
                                          </p:val>
                                        </p:tav>
                                      </p:tavLst>
                                    </p:anim>
                                    <p:anim calcmode="lin" valueType="num">
                                      <p:cBhvr>
                                        <p:cTn id="8" dur="1000" fill="hold"/>
                                        <p:tgtEl>
                                          <p:spTgt spid="12"/>
                                        </p:tgtEl>
                                        <p:attrNameLst>
                                          <p:attrName>ppt_y</p:attrName>
                                        </p:attrNameLst>
                                      </p:cBhvr>
                                      <p:tavLst>
                                        <p:tav tm="0">
                                          <p:val>
                                            <p:strVal val="#ppt_y"/>
                                          </p:val>
                                        </p:tav>
                                        <p:tav tm="100000">
                                          <p:val>
                                            <p:strVal val="#ppt_y"/>
                                          </p:val>
                                        </p:tav>
                                      </p:tavLst>
                                    </p:anim>
                                    <p:animEffect transition="in" filter="wipe(right)" prLst="gradientSize: 0.1">
                                      <p:cBhvr>
                                        <p:cTn id="9" dur="1000"/>
                                        <p:tgtEl>
                                          <p:spTgt spid="12"/>
                                        </p:tgtEl>
                                      </p:cBhvr>
                                    </p:animEffect>
                                  </p:childTnLst>
                                </p:cTn>
                              </p:par>
                            </p:childTnLst>
                          </p:cTn>
                        </p:par>
                        <p:par>
                          <p:cTn id="10" fill="hold">
                            <p:stCondLst>
                              <p:cond delay="1000"/>
                            </p:stCondLst>
                            <p:childTnLst>
                              <p:par>
                                <p:cTn id="11" presetID="17" presetClass="entr" presetSubtype="10"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457200" y="274638"/>
            <a:ext cx="8229600" cy="706090"/>
          </a:xfrm>
          <a:prstGeom prst="rect">
            <a:avLst/>
          </a:prstGeom>
        </p:spPr>
        <p:txBody>
          <a:bodyPr vert="horz" lIns="91440" tIns="45720" rIns="91440" bIns="45720" rtlCol="0" anchor="ctr">
            <a:normAutofit/>
          </a:bodyPr>
          <a:lstStyle/>
          <a:p>
            <a:pPr algn="ctr"/>
            <a:r>
              <a:rPr lang="zh-CN" altLang="en-US" sz="3600" b="1" dirty="0" smtClean="0">
                <a:solidFill>
                  <a:schemeClr val="bg1"/>
                </a:solidFill>
              </a:rPr>
              <a:t>背光</a:t>
            </a:r>
            <a:r>
              <a:rPr lang="zh-CN" altLang="zh-CN" sz="3600" b="1" dirty="0" smtClean="0">
                <a:solidFill>
                  <a:schemeClr val="bg1"/>
                </a:solidFill>
              </a:rPr>
              <a:t>调节实验</a:t>
            </a:r>
            <a:endParaRPr lang="zh-CN" altLang="zh-CN" sz="3600" b="1" dirty="0">
              <a:solidFill>
                <a:schemeClr val="bg1"/>
              </a:solidFill>
            </a:endParaRPr>
          </a:p>
        </p:txBody>
      </p:sp>
      <p:sp>
        <p:nvSpPr>
          <p:cNvPr id="4" name="矩形 3"/>
          <p:cNvSpPr/>
          <p:nvPr/>
        </p:nvSpPr>
        <p:spPr>
          <a:xfrm>
            <a:off x="755576" y="1052736"/>
            <a:ext cx="1686680" cy="369332"/>
          </a:xfrm>
          <a:prstGeom prst="rect">
            <a:avLst/>
          </a:prstGeom>
        </p:spPr>
        <p:txBody>
          <a:bodyPr wrap="none">
            <a:spAutoFit/>
          </a:bodyPr>
          <a:lstStyle/>
          <a:p>
            <a:r>
              <a:rPr lang="en-US" altLang="zh-CN" dirty="0" smtClean="0"/>
              <a:t>3</a:t>
            </a:r>
            <a:r>
              <a:rPr lang="zh-CN" altLang="en-US" dirty="0" smtClean="0"/>
              <a:t>、</a:t>
            </a:r>
            <a:r>
              <a:rPr lang="zh-CN" altLang="zh-CN" dirty="0" smtClean="0"/>
              <a:t>实验步骤</a:t>
            </a:r>
            <a:r>
              <a:rPr lang="zh-CN" altLang="en-US" dirty="0" smtClean="0"/>
              <a:t>：</a:t>
            </a:r>
            <a:endParaRPr lang="zh-CN" altLang="en-US" dirty="0"/>
          </a:p>
        </p:txBody>
      </p:sp>
      <p:graphicFrame>
        <p:nvGraphicFramePr>
          <p:cNvPr id="10" name="对象 9"/>
          <p:cNvGraphicFramePr>
            <a:graphicFrameLocks noChangeAspect="1"/>
          </p:cNvGraphicFramePr>
          <p:nvPr/>
        </p:nvGraphicFramePr>
        <p:xfrm>
          <a:off x="774700" y="1397000"/>
          <a:ext cx="7378700" cy="3314700"/>
        </p:xfrm>
        <a:graphic>
          <a:graphicData uri="http://schemas.openxmlformats.org/presentationml/2006/ole">
            <p:oleObj spid="_x0000_s50182" name="文档" r:id="rId3" imgW="6257385" imgH="2793887" progId="Word.Document.12">
              <p:embed/>
            </p:oleObj>
          </a:graphicData>
        </a:graphic>
      </p:graphicFrame>
      <p:grpSp>
        <p:nvGrpSpPr>
          <p:cNvPr id="11" name="组合 10"/>
          <p:cNvGrpSpPr/>
          <p:nvPr/>
        </p:nvGrpSpPr>
        <p:grpSpPr>
          <a:xfrm>
            <a:off x="1259632" y="4941168"/>
            <a:ext cx="4464918" cy="1368152"/>
            <a:chOff x="1259632" y="4941168"/>
            <a:chExt cx="4464918" cy="1368152"/>
          </a:xfrm>
        </p:grpSpPr>
        <p:sp>
          <p:nvSpPr>
            <p:cNvPr id="7" name="圆角矩形标注 6"/>
            <p:cNvSpPr/>
            <p:nvPr/>
          </p:nvSpPr>
          <p:spPr>
            <a:xfrm>
              <a:off x="1259632" y="5661248"/>
              <a:ext cx="792088" cy="432048"/>
            </a:xfrm>
            <a:prstGeom prst="wedgeRoundRectCallout">
              <a:avLst>
                <a:gd name="adj1" fmla="val 102333"/>
                <a:gd name="adj2" fmla="val 62500"/>
                <a:gd name="adj3" fmla="val 16667"/>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rgbClr val="1F111D"/>
                  </a:solidFill>
                  <a:latin typeface="华文新魏" pitchFamily="2" charset="-122"/>
                  <a:ea typeface="华文新魏" pitchFamily="2" charset="-122"/>
                </a:rPr>
                <a:t>断点</a:t>
              </a:r>
              <a:endParaRPr lang="zh-CN" altLang="en-US" b="1" dirty="0">
                <a:solidFill>
                  <a:srgbClr val="1F111D"/>
                </a:solidFill>
                <a:latin typeface="华文新魏" pitchFamily="2" charset="-122"/>
                <a:ea typeface="华文新魏" pitchFamily="2" charset="-122"/>
              </a:endParaRPr>
            </a:p>
          </p:txBody>
        </p:sp>
        <p:pic>
          <p:nvPicPr>
            <p:cNvPr id="9" name="图片 8"/>
            <p:cNvPicPr/>
            <p:nvPr/>
          </p:nvPicPr>
          <p:blipFill>
            <a:blip r:embed="rId4" cstate="print"/>
            <a:srcRect/>
            <a:stretch>
              <a:fillRect/>
            </a:stretch>
          </p:blipFill>
          <p:spPr bwMode="auto">
            <a:xfrm>
              <a:off x="2483768" y="4941168"/>
              <a:ext cx="3240782" cy="1368152"/>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457200" y="274638"/>
            <a:ext cx="8229600" cy="706090"/>
          </a:xfrm>
          <a:prstGeom prst="rect">
            <a:avLst/>
          </a:prstGeom>
        </p:spPr>
        <p:txBody>
          <a:bodyPr vert="horz" lIns="91440" tIns="45720" rIns="91440" bIns="45720" rtlCol="0" anchor="ctr">
            <a:normAutofit/>
          </a:bodyPr>
          <a:lstStyle/>
          <a:p>
            <a:pPr algn="ctr"/>
            <a:r>
              <a:rPr lang="zh-CN" altLang="en-US" sz="3600" b="1" dirty="0" smtClean="0">
                <a:solidFill>
                  <a:schemeClr val="bg1"/>
                </a:solidFill>
              </a:rPr>
              <a:t>背光</a:t>
            </a:r>
            <a:r>
              <a:rPr lang="zh-CN" altLang="zh-CN" sz="3600" b="1" dirty="0" smtClean="0">
                <a:solidFill>
                  <a:schemeClr val="bg1"/>
                </a:solidFill>
              </a:rPr>
              <a:t>调节实验</a:t>
            </a:r>
            <a:endParaRPr lang="zh-CN" altLang="zh-CN" sz="3600" b="1" dirty="0">
              <a:solidFill>
                <a:schemeClr val="bg1"/>
              </a:solidFill>
            </a:endParaRPr>
          </a:p>
        </p:txBody>
      </p:sp>
      <p:graphicFrame>
        <p:nvGraphicFramePr>
          <p:cNvPr id="4" name="对象 3"/>
          <p:cNvGraphicFramePr>
            <a:graphicFrameLocks noChangeAspect="1"/>
          </p:cNvGraphicFramePr>
          <p:nvPr/>
        </p:nvGraphicFramePr>
        <p:xfrm>
          <a:off x="828675" y="1488629"/>
          <a:ext cx="7400925" cy="2084387"/>
        </p:xfrm>
        <a:graphic>
          <a:graphicData uri="http://schemas.openxmlformats.org/presentationml/2006/ole">
            <p:oleObj spid="_x0000_s51202" name="文档" r:id="rId4" imgW="6093579" imgH="1723995" progId="Word.Document.12">
              <p:embed/>
            </p:oleObj>
          </a:graphicData>
        </a:graphic>
      </p:graphicFrame>
      <p:sp>
        <p:nvSpPr>
          <p:cNvPr id="5" name="TextBox 4"/>
          <p:cNvSpPr txBox="1"/>
          <p:nvPr/>
        </p:nvSpPr>
        <p:spPr>
          <a:xfrm>
            <a:off x="899592" y="3645024"/>
            <a:ext cx="1686680" cy="369332"/>
          </a:xfrm>
          <a:prstGeom prst="rect">
            <a:avLst/>
          </a:prstGeom>
          <a:noFill/>
        </p:spPr>
        <p:txBody>
          <a:bodyPr wrap="none" rtlCol="0">
            <a:spAutoFit/>
          </a:bodyPr>
          <a:lstStyle/>
          <a:p>
            <a:r>
              <a:rPr lang="en-US" altLang="zh-CN" dirty="0" smtClean="0"/>
              <a:t>4</a:t>
            </a:r>
            <a:r>
              <a:rPr lang="zh-CN" altLang="en-US" dirty="0" smtClean="0"/>
              <a:t>、</a:t>
            </a:r>
            <a:r>
              <a:rPr lang="zh-CN" altLang="zh-CN" dirty="0" smtClean="0"/>
              <a:t>实验结果</a:t>
            </a:r>
            <a:r>
              <a:rPr lang="zh-CN" altLang="en-US" dirty="0" smtClean="0"/>
              <a:t>：</a:t>
            </a:r>
            <a:endParaRPr lang="zh-CN" altLang="en-US" dirty="0"/>
          </a:p>
        </p:txBody>
      </p:sp>
      <p:sp>
        <p:nvSpPr>
          <p:cNvPr id="6" name="TextBox 5"/>
          <p:cNvSpPr txBox="1"/>
          <p:nvPr/>
        </p:nvSpPr>
        <p:spPr>
          <a:xfrm>
            <a:off x="827584" y="4005064"/>
            <a:ext cx="5908092" cy="369332"/>
          </a:xfrm>
          <a:prstGeom prst="rect">
            <a:avLst/>
          </a:prstGeom>
          <a:noFill/>
        </p:spPr>
        <p:txBody>
          <a:bodyPr wrap="none" rtlCol="0">
            <a:spAutoFit/>
          </a:bodyPr>
          <a:lstStyle/>
          <a:p>
            <a:r>
              <a:rPr lang="zh-CN" altLang="zh-CN" dirty="0" smtClean="0"/>
              <a:t> 通过本实验，可以利用齿轮电位计调节液晶</a:t>
            </a:r>
            <a:r>
              <a:rPr lang="en-US" altLang="zh-CN" dirty="0" smtClean="0"/>
              <a:t>LCD</a:t>
            </a:r>
            <a:r>
              <a:rPr lang="zh-CN" altLang="zh-CN" dirty="0" smtClean="0"/>
              <a:t>的背光。</a:t>
            </a:r>
          </a:p>
        </p:txBody>
      </p:sp>
      <p:pic>
        <p:nvPicPr>
          <p:cNvPr id="7" name="图片 6" descr="图片1.gif">
            <a:hlinkClick r:id="rId5" action="ppaction://hlinksldjump"/>
          </p:cNvPr>
          <p:cNvPicPr>
            <a:picLocks noChangeAspect="1"/>
          </p:cNvPicPr>
          <p:nvPr/>
        </p:nvPicPr>
        <p:blipFill>
          <a:blip r:embed="rId6" cstate="print"/>
          <a:stretch>
            <a:fillRect/>
          </a:stretch>
        </p:blipFill>
        <p:spPr>
          <a:xfrm>
            <a:off x="8014270" y="5863158"/>
            <a:ext cx="878210" cy="878210"/>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539552" y="3717032"/>
            <a:ext cx="4399384" cy="2924944"/>
            <a:chOff x="539552" y="3717032"/>
            <a:chExt cx="4399384" cy="2924944"/>
          </a:xfrm>
        </p:grpSpPr>
        <p:sp>
          <p:nvSpPr>
            <p:cNvPr id="11" name="AutoShape 28"/>
            <p:cNvSpPr>
              <a:spLocks noChangeArrowheads="1"/>
            </p:cNvSpPr>
            <p:nvPr/>
          </p:nvSpPr>
          <p:spPr bwMode="gray">
            <a:xfrm rot="16200000" flipV="1">
              <a:off x="2068860" y="3771900"/>
              <a:ext cx="2924944" cy="2815208"/>
            </a:xfrm>
            <a:prstGeom prst="triangle">
              <a:avLst>
                <a:gd name="adj" fmla="val 50000"/>
              </a:avLst>
            </a:prstGeom>
            <a:gradFill rotWithShape="1">
              <a:gsLst>
                <a:gs pos="0">
                  <a:schemeClr val="accent1"/>
                </a:gs>
                <a:gs pos="100000">
                  <a:schemeClr val="accent1">
                    <a:gamma/>
                    <a:tint val="0"/>
                    <a:invGamma/>
                  </a:schemeClr>
                </a:gs>
              </a:gsLst>
              <a:lin ang="5400000" scaled="1"/>
            </a:gradFill>
            <a:ln w="9525">
              <a:noFill/>
              <a:miter lim="800000"/>
              <a:headEnd/>
              <a:tailEnd/>
            </a:ln>
            <a:effectLst/>
          </p:spPr>
          <p:txBody>
            <a:bodyPr wrap="none" anchor="ctr"/>
            <a:lstStyle/>
            <a:p>
              <a:pPr>
                <a:defRPr/>
              </a:pPr>
              <a:endParaRPr lang="zh-CN" altLang="en-US">
                <a:latin typeface="Arial" charset="0"/>
                <a:ea typeface="宋体" pitchFamily="2" charset="-122"/>
              </a:endParaRPr>
            </a:p>
          </p:txBody>
        </p:sp>
        <p:sp>
          <p:nvSpPr>
            <p:cNvPr id="7" name="TextBox 6"/>
            <p:cNvSpPr txBox="1"/>
            <p:nvPr/>
          </p:nvSpPr>
          <p:spPr>
            <a:xfrm>
              <a:off x="539552" y="5003884"/>
              <a:ext cx="1686680" cy="369332"/>
            </a:xfrm>
            <a:prstGeom prst="rect">
              <a:avLst/>
            </a:prstGeom>
            <a:noFill/>
          </p:spPr>
          <p:txBody>
            <a:bodyPr wrap="none" rtlCol="0">
              <a:spAutoFit/>
            </a:bodyPr>
            <a:lstStyle/>
            <a:p>
              <a:r>
                <a:rPr lang="en-US" altLang="zh-CN" dirty="0" smtClean="0"/>
                <a:t>2</a:t>
              </a:r>
              <a:r>
                <a:rPr lang="zh-CN" altLang="en-US" dirty="0" smtClean="0"/>
                <a:t>、</a:t>
              </a:r>
              <a:r>
                <a:rPr lang="zh-CN" altLang="zh-CN" dirty="0" smtClean="0"/>
                <a:t>程序流程</a:t>
              </a:r>
              <a:r>
                <a:rPr lang="zh-CN" altLang="en-US" dirty="0" smtClean="0"/>
                <a:t>：</a:t>
              </a:r>
              <a:endParaRPr lang="zh-CN" altLang="en-US" dirty="0"/>
            </a:p>
          </p:txBody>
        </p:sp>
      </p:grpSp>
      <p:sp>
        <p:nvSpPr>
          <p:cNvPr id="3" name="标题 1"/>
          <p:cNvSpPr txBox="1">
            <a:spLocks/>
          </p:cNvSpPr>
          <p:nvPr/>
        </p:nvSpPr>
        <p:spPr>
          <a:xfrm>
            <a:off x="457200" y="274638"/>
            <a:ext cx="8229600" cy="706090"/>
          </a:xfrm>
          <a:prstGeom prst="rect">
            <a:avLst/>
          </a:prstGeom>
        </p:spPr>
        <p:txBody>
          <a:bodyPr vert="horz" lIns="91440" tIns="45720" rIns="91440" bIns="45720" rtlCol="0" anchor="ctr">
            <a:normAutofit/>
          </a:bodyPr>
          <a:lstStyle/>
          <a:p>
            <a:pPr algn="ctr"/>
            <a:r>
              <a:rPr lang="zh-CN" altLang="zh-CN" sz="3600" b="1" dirty="0" smtClean="0">
                <a:solidFill>
                  <a:schemeClr val="bg1"/>
                </a:solidFill>
              </a:rPr>
              <a:t>数字时钟实验</a:t>
            </a:r>
            <a:endParaRPr lang="zh-CN" altLang="zh-CN" sz="3600" b="1" dirty="0">
              <a:solidFill>
                <a:schemeClr val="bg1"/>
              </a:solidFill>
            </a:endParaRPr>
          </a:p>
        </p:txBody>
      </p:sp>
      <p:sp>
        <p:nvSpPr>
          <p:cNvPr id="4" name="TextBox 3"/>
          <p:cNvSpPr txBox="1"/>
          <p:nvPr/>
        </p:nvSpPr>
        <p:spPr>
          <a:xfrm>
            <a:off x="323528" y="1775718"/>
            <a:ext cx="2840842" cy="369332"/>
          </a:xfrm>
          <a:prstGeom prst="rect">
            <a:avLst/>
          </a:prstGeom>
          <a:noFill/>
        </p:spPr>
        <p:txBody>
          <a:bodyPr wrap="none" rtlCol="0">
            <a:spAutoFit/>
          </a:bodyPr>
          <a:lstStyle/>
          <a:p>
            <a:r>
              <a:rPr lang="en-US" altLang="zh-CN" dirty="0" smtClean="0"/>
              <a:t>1</a:t>
            </a:r>
            <a:r>
              <a:rPr lang="zh-CN" altLang="en-US" dirty="0" smtClean="0"/>
              <a:t>、该实验的</a:t>
            </a:r>
            <a:r>
              <a:rPr lang="zh-CN" altLang="zh-CN" dirty="0" smtClean="0"/>
              <a:t>程序代码</a:t>
            </a:r>
            <a:r>
              <a:rPr lang="zh-CN" altLang="en-US" dirty="0" smtClean="0"/>
              <a:t>为：</a:t>
            </a:r>
            <a:endParaRPr lang="zh-CN" altLang="en-US" dirty="0"/>
          </a:p>
        </p:txBody>
      </p:sp>
      <p:sp>
        <p:nvSpPr>
          <p:cNvPr id="542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273" name="Text Box 1"/>
          <p:cNvSpPr txBox="1">
            <a:spLocks noChangeArrowheads="1"/>
          </p:cNvSpPr>
          <p:nvPr/>
        </p:nvSpPr>
        <p:spPr bwMode="auto">
          <a:xfrm>
            <a:off x="179512" y="2780928"/>
            <a:ext cx="4392488" cy="1077218"/>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DisplayDigitalClock</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0" i="0" u="none" strike="noStrike" cap="none" normalizeH="0" baseline="0" dirty="0" smtClean="0">
                <a:ln>
                  <a:noFill/>
                </a:ln>
                <a:solidFill>
                  <a:srgbClr val="000000"/>
                </a:solidFill>
                <a:effectLst/>
                <a:latin typeface="Arial"/>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p:txBody>
      </p:sp>
      <p:sp>
        <p:nvSpPr>
          <p:cNvPr id="54277"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TextBox 8"/>
          <p:cNvSpPr txBox="1"/>
          <p:nvPr/>
        </p:nvSpPr>
        <p:spPr>
          <a:xfrm>
            <a:off x="467544" y="2473151"/>
            <a:ext cx="3241593" cy="307777"/>
          </a:xfrm>
          <a:prstGeom prst="rect">
            <a:avLst/>
          </a:prstGeom>
          <a:noFill/>
        </p:spPr>
        <p:txBody>
          <a:bodyPr wrap="none" rtlCol="0">
            <a:spAutoFit/>
          </a:bodyPr>
          <a:lstStyle/>
          <a:p>
            <a:r>
              <a:rPr lang="en-US" altLang="zh-CN" sz="1400" dirty="0" smtClean="0"/>
              <a:t>(</a:t>
            </a:r>
            <a:r>
              <a:rPr lang="zh-CN" altLang="zh-CN" sz="1400" dirty="0" smtClean="0"/>
              <a:t>该实验的程序代码包含在</a:t>
            </a:r>
            <a:r>
              <a:rPr lang="en-US" altLang="zh-CN" sz="1400" dirty="0" smtClean="0"/>
              <a:t>lab1.c</a:t>
            </a:r>
            <a:r>
              <a:rPr lang="zh-CN" altLang="zh-CN" sz="1400" dirty="0" smtClean="0"/>
              <a:t>文件内</a:t>
            </a:r>
            <a:r>
              <a:rPr lang="en-US" altLang="zh-CN" sz="1400" dirty="0" smtClean="0"/>
              <a:t>)</a:t>
            </a:r>
            <a:endParaRPr lang="zh-CN" altLang="en-US" sz="1400" dirty="0"/>
          </a:p>
        </p:txBody>
      </p:sp>
      <p:sp>
        <p:nvSpPr>
          <p:cNvPr id="5427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6" name="组合 15"/>
          <p:cNvGrpSpPr/>
          <p:nvPr/>
        </p:nvGrpSpPr>
        <p:grpSpPr>
          <a:xfrm>
            <a:off x="5292080" y="1628800"/>
            <a:ext cx="3096344" cy="4608512"/>
            <a:chOff x="5292080" y="1628800"/>
            <a:chExt cx="3096344" cy="4608512"/>
          </a:xfrm>
        </p:grpSpPr>
        <p:sp>
          <p:nvSpPr>
            <p:cNvPr id="10" name="圆角矩形 9"/>
            <p:cNvSpPr/>
            <p:nvPr/>
          </p:nvSpPr>
          <p:spPr>
            <a:xfrm>
              <a:off x="5292080" y="1628800"/>
              <a:ext cx="3096344" cy="4608512"/>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a:ln>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aphicFrame>
          <p:nvGraphicFramePr>
            <p:cNvPr id="2" name="Object 5"/>
            <p:cNvGraphicFramePr>
              <a:graphicFrameLocks noChangeAspect="1"/>
            </p:cNvGraphicFramePr>
            <p:nvPr/>
          </p:nvGraphicFramePr>
          <p:xfrm>
            <a:off x="5436096" y="1772816"/>
            <a:ext cx="2808312" cy="4248472"/>
          </p:xfrm>
          <a:graphic>
            <a:graphicData uri="http://schemas.openxmlformats.org/presentationml/2006/ole">
              <p:oleObj spid="_x0000_s54277" name="Visio" r:id="rId3" imgW="2594038" imgH="3782187" progId="Visio.Drawing.11">
                <p:embed/>
              </p:oleObj>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ppt_x</p:attrName>
                                        </p:attrNameLst>
                                      </p:cBhvr>
                                      <p:tavLst>
                                        <p:tav tm="0">
                                          <p:val>
                                            <p:strVal val="#ppt_x-.2"/>
                                          </p:val>
                                        </p:tav>
                                        <p:tav tm="100000">
                                          <p:val>
                                            <p:strVal val="#ppt_x"/>
                                          </p:val>
                                        </p:tav>
                                      </p:tavLst>
                                    </p:anim>
                                    <p:anim calcmode="lin" valueType="num">
                                      <p:cBhvr>
                                        <p:cTn id="8" dur="1000" fill="hold"/>
                                        <p:tgtEl>
                                          <p:spTgt spid="12"/>
                                        </p:tgtEl>
                                        <p:attrNameLst>
                                          <p:attrName>ppt_y</p:attrName>
                                        </p:attrNameLst>
                                      </p:cBhvr>
                                      <p:tavLst>
                                        <p:tav tm="0">
                                          <p:val>
                                            <p:strVal val="#ppt_y"/>
                                          </p:val>
                                        </p:tav>
                                        <p:tav tm="100000">
                                          <p:val>
                                            <p:strVal val="#ppt_y"/>
                                          </p:val>
                                        </p:tav>
                                      </p:tavLst>
                                    </p:anim>
                                    <p:animEffect transition="in" filter="wipe(right)" prLst="gradientSize: 0.1">
                                      <p:cBhvr>
                                        <p:cTn id="9" dur="1000"/>
                                        <p:tgtEl>
                                          <p:spTgt spid="12"/>
                                        </p:tgtEl>
                                      </p:cBhvr>
                                    </p:animEffect>
                                  </p:childTnLst>
                                </p:cTn>
                              </p:par>
                            </p:childTnLst>
                          </p:cTn>
                        </p:par>
                        <p:par>
                          <p:cTn id="10" fill="hold">
                            <p:stCondLst>
                              <p:cond delay="1000"/>
                            </p:stCondLst>
                            <p:childTnLst>
                              <p:par>
                                <p:cTn id="11" presetID="17" presetClass="entr" presetSubtype="10"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457200" y="274638"/>
            <a:ext cx="8229600" cy="706090"/>
          </a:xfrm>
          <a:prstGeom prst="rect">
            <a:avLst/>
          </a:prstGeom>
        </p:spPr>
        <p:txBody>
          <a:bodyPr vert="horz" lIns="91440" tIns="45720" rIns="91440" bIns="45720" rtlCol="0" anchor="ctr">
            <a:normAutofit/>
          </a:bodyPr>
          <a:lstStyle/>
          <a:p>
            <a:pPr algn="ctr"/>
            <a:r>
              <a:rPr lang="zh-CN" altLang="zh-CN" sz="3600" b="1" dirty="0" smtClean="0">
                <a:solidFill>
                  <a:schemeClr val="bg1"/>
                </a:solidFill>
              </a:rPr>
              <a:t>数字时钟实验</a:t>
            </a:r>
            <a:endParaRPr lang="zh-CN" altLang="zh-CN" sz="3600" b="1" dirty="0">
              <a:solidFill>
                <a:schemeClr val="bg1"/>
              </a:solidFill>
            </a:endParaRPr>
          </a:p>
        </p:txBody>
      </p:sp>
      <p:sp>
        <p:nvSpPr>
          <p:cNvPr id="4" name="TextBox 3"/>
          <p:cNvSpPr txBox="1"/>
          <p:nvPr/>
        </p:nvSpPr>
        <p:spPr>
          <a:xfrm>
            <a:off x="827584" y="1124744"/>
            <a:ext cx="1686680" cy="369332"/>
          </a:xfrm>
          <a:prstGeom prst="rect">
            <a:avLst/>
          </a:prstGeom>
          <a:noFill/>
        </p:spPr>
        <p:txBody>
          <a:bodyPr wrap="none" rtlCol="0">
            <a:spAutoFit/>
          </a:bodyPr>
          <a:lstStyle/>
          <a:p>
            <a:r>
              <a:rPr lang="en-US" altLang="zh-CN" dirty="0" smtClean="0"/>
              <a:t>3</a:t>
            </a:r>
            <a:r>
              <a:rPr lang="zh-CN" altLang="en-US" dirty="0" smtClean="0"/>
              <a:t>、</a:t>
            </a:r>
            <a:r>
              <a:rPr lang="zh-CN" altLang="zh-CN" dirty="0" smtClean="0"/>
              <a:t>实验步骤</a:t>
            </a:r>
            <a:r>
              <a:rPr lang="zh-CN" altLang="en-US" dirty="0" smtClean="0"/>
              <a:t>：</a:t>
            </a:r>
            <a:endParaRPr lang="zh-CN" altLang="en-US" dirty="0"/>
          </a:p>
        </p:txBody>
      </p:sp>
      <p:sp>
        <p:nvSpPr>
          <p:cNvPr id="5" name="TextBox 4"/>
          <p:cNvSpPr txBox="1"/>
          <p:nvPr/>
        </p:nvSpPr>
        <p:spPr>
          <a:xfrm>
            <a:off x="971600" y="1628800"/>
            <a:ext cx="184731" cy="369332"/>
          </a:xfrm>
          <a:prstGeom prst="rect">
            <a:avLst/>
          </a:prstGeom>
          <a:noFill/>
        </p:spPr>
        <p:txBody>
          <a:bodyPr wrap="none" rtlCol="0">
            <a:spAutoFit/>
          </a:bodyPr>
          <a:lstStyle/>
          <a:p>
            <a:endParaRPr lang="zh-CN" altLang="en-US" dirty="0"/>
          </a:p>
        </p:txBody>
      </p:sp>
      <p:graphicFrame>
        <p:nvGraphicFramePr>
          <p:cNvPr id="6" name="对象 5"/>
          <p:cNvGraphicFramePr>
            <a:graphicFrameLocks noChangeAspect="1"/>
          </p:cNvGraphicFramePr>
          <p:nvPr/>
        </p:nvGraphicFramePr>
        <p:xfrm>
          <a:off x="762000" y="1485900"/>
          <a:ext cx="7277100" cy="3594100"/>
        </p:xfrm>
        <a:graphic>
          <a:graphicData uri="http://schemas.openxmlformats.org/presentationml/2006/ole">
            <p:oleObj spid="_x0000_s55298" name="文档" r:id="rId3" imgW="6424431" imgH="3174757" progId="Word.Document.12">
              <p:embed/>
            </p:oleObj>
          </a:graphicData>
        </a:graphic>
      </p:graphicFrame>
      <p:grpSp>
        <p:nvGrpSpPr>
          <p:cNvPr id="11" name="组合 10"/>
          <p:cNvGrpSpPr/>
          <p:nvPr/>
        </p:nvGrpSpPr>
        <p:grpSpPr>
          <a:xfrm>
            <a:off x="1331640" y="5373216"/>
            <a:ext cx="4248472" cy="936104"/>
            <a:chOff x="1331640" y="5373216"/>
            <a:chExt cx="4248472" cy="936104"/>
          </a:xfrm>
        </p:grpSpPr>
        <p:sp>
          <p:nvSpPr>
            <p:cNvPr id="7" name="圆角矩形标注 6"/>
            <p:cNvSpPr/>
            <p:nvPr/>
          </p:nvSpPr>
          <p:spPr>
            <a:xfrm>
              <a:off x="1331640" y="5661248"/>
              <a:ext cx="792088" cy="432048"/>
            </a:xfrm>
            <a:prstGeom prst="wedgeRoundRectCallout">
              <a:avLst>
                <a:gd name="adj1" fmla="val 102333"/>
                <a:gd name="adj2" fmla="val 62500"/>
                <a:gd name="adj3" fmla="val 16667"/>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rgbClr val="1F111D"/>
                  </a:solidFill>
                  <a:latin typeface="华文新魏" pitchFamily="2" charset="-122"/>
                  <a:ea typeface="华文新魏" pitchFamily="2" charset="-122"/>
                </a:rPr>
                <a:t>断点</a:t>
              </a:r>
              <a:endParaRPr lang="zh-CN" altLang="en-US" b="1" dirty="0">
                <a:solidFill>
                  <a:srgbClr val="1F111D"/>
                </a:solidFill>
                <a:latin typeface="华文新魏" pitchFamily="2" charset="-122"/>
                <a:ea typeface="华文新魏" pitchFamily="2" charset="-122"/>
              </a:endParaRPr>
            </a:p>
          </p:txBody>
        </p:sp>
        <p:pic>
          <p:nvPicPr>
            <p:cNvPr id="10" name="图片 9"/>
            <p:cNvPicPr/>
            <p:nvPr/>
          </p:nvPicPr>
          <p:blipFill>
            <a:blip r:embed="rId4" cstate="print"/>
            <a:srcRect/>
            <a:stretch>
              <a:fillRect/>
            </a:stretch>
          </p:blipFill>
          <p:spPr bwMode="auto">
            <a:xfrm>
              <a:off x="2555776" y="5373216"/>
              <a:ext cx="3024336" cy="936104"/>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457200" y="274638"/>
            <a:ext cx="8229600" cy="706090"/>
          </a:xfrm>
          <a:prstGeom prst="rect">
            <a:avLst/>
          </a:prstGeom>
        </p:spPr>
        <p:txBody>
          <a:bodyPr vert="horz" lIns="91440" tIns="45720" rIns="91440" bIns="45720" rtlCol="0" anchor="ctr">
            <a:normAutofit/>
          </a:bodyPr>
          <a:lstStyle/>
          <a:p>
            <a:pPr algn="ctr"/>
            <a:r>
              <a:rPr lang="zh-CN" altLang="zh-CN" sz="3600" b="1" dirty="0" smtClean="0">
                <a:solidFill>
                  <a:schemeClr val="bg1"/>
                </a:solidFill>
              </a:rPr>
              <a:t>数字时钟实验</a:t>
            </a:r>
            <a:endParaRPr lang="zh-CN" altLang="zh-CN" sz="3600" b="1" dirty="0">
              <a:solidFill>
                <a:schemeClr val="bg1"/>
              </a:solidFill>
            </a:endParaRPr>
          </a:p>
        </p:txBody>
      </p:sp>
      <p:graphicFrame>
        <p:nvGraphicFramePr>
          <p:cNvPr id="4" name="对象 3"/>
          <p:cNvGraphicFramePr>
            <a:graphicFrameLocks noChangeAspect="1"/>
          </p:cNvGraphicFramePr>
          <p:nvPr/>
        </p:nvGraphicFramePr>
        <p:xfrm>
          <a:off x="825500" y="1397000"/>
          <a:ext cx="7315200" cy="1892300"/>
        </p:xfrm>
        <a:graphic>
          <a:graphicData uri="http://schemas.openxmlformats.org/presentationml/2006/ole">
            <p:oleObj spid="_x0000_s56322" name="文档" r:id="rId3" imgW="6351348" imgH="1649837" progId="Word.Document.12">
              <p:embed/>
            </p:oleObj>
          </a:graphicData>
        </a:graphic>
      </p:graphicFrame>
      <p:sp>
        <p:nvSpPr>
          <p:cNvPr id="5" name="TextBox 4"/>
          <p:cNvSpPr txBox="1"/>
          <p:nvPr/>
        </p:nvSpPr>
        <p:spPr>
          <a:xfrm>
            <a:off x="869096" y="3501008"/>
            <a:ext cx="1686680" cy="369332"/>
          </a:xfrm>
          <a:prstGeom prst="rect">
            <a:avLst/>
          </a:prstGeom>
          <a:noFill/>
        </p:spPr>
        <p:txBody>
          <a:bodyPr wrap="none" rtlCol="0">
            <a:spAutoFit/>
          </a:bodyPr>
          <a:lstStyle/>
          <a:p>
            <a:r>
              <a:rPr lang="en-US" altLang="zh-CN" dirty="0" smtClean="0"/>
              <a:t>4</a:t>
            </a:r>
            <a:r>
              <a:rPr lang="zh-CN" altLang="en-US" dirty="0" smtClean="0"/>
              <a:t>、</a:t>
            </a:r>
            <a:r>
              <a:rPr lang="zh-CN" altLang="zh-CN" dirty="0" smtClean="0"/>
              <a:t>实验结果</a:t>
            </a:r>
            <a:r>
              <a:rPr lang="zh-CN" altLang="en-US" dirty="0" smtClean="0"/>
              <a:t>：</a:t>
            </a:r>
            <a:endParaRPr lang="zh-CN" altLang="en-US" dirty="0"/>
          </a:p>
        </p:txBody>
      </p:sp>
      <p:sp>
        <p:nvSpPr>
          <p:cNvPr id="6" name="TextBox 5"/>
          <p:cNvSpPr txBox="1"/>
          <p:nvPr/>
        </p:nvSpPr>
        <p:spPr>
          <a:xfrm>
            <a:off x="827584" y="3861048"/>
            <a:ext cx="7701852" cy="369332"/>
          </a:xfrm>
          <a:prstGeom prst="rect">
            <a:avLst/>
          </a:prstGeom>
          <a:noFill/>
        </p:spPr>
        <p:txBody>
          <a:bodyPr wrap="none" rtlCol="0">
            <a:spAutoFit/>
          </a:bodyPr>
          <a:lstStyle/>
          <a:p>
            <a:r>
              <a:rPr lang="zh-CN" altLang="zh-CN" dirty="0" smtClean="0"/>
              <a:t>通过本实验，在液晶</a:t>
            </a:r>
            <a:r>
              <a:rPr lang="en-US" altLang="zh-CN" dirty="0" smtClean="0"/>
              <a:t>LCD</a:t>
            </a:r>
            <a:r>
              <a:rPr lang="zh-CN" altLang="zh-CN" dirty="0" smtClean="0"/>
              <a:t>上显示一个数字表盘，并实时更新显示当前时间。</a:t>
            </a:r>
          </a:p>
        </p:txBody>
      </p:sp>
      <p:pic>
        <p:nvPicPr>
          <p:cNvPr id="7" name="图片 6" descr="图片1.gif">
            <a:hlinkClick r:id="rId4" action="ppaction://hlinksldjump"/>
          </p:cNvPr>
          <p:cNvPicPr>
            <a:picLocks noChangeAspect="1"/>
          </p:cNvPicPr>
          <p:nvPr/>
        </p:nvPicPr>
        <p:blipFill>
          <a:blip r:embed="rId5" cstate="print"/>
          <a:stretch>
            <a:fillRect/>
          </a:stretch>
        </p:blipFill>
        <p:spPr>
          <a:xfrm>
            <a:off x="8014270" y="5863158"/>
            <a:ext cx="878210" cy="878210"/>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457200" y="274638"/>
            <a:ext cx="8229600" cy="706090"/>
          </a:xfrm>
          <a:prstGeom prst="rect">
            <a:avLst/>
          </a:prstGeom>
        </p:spPr>
        <p:txBody>
          <a:bodyPr vert="horz" lIns="91440" tIns="45720" rIns="91440" bIns="45720" rtlCol="0" anchor="ctr">
            <a:normAutofit/>
          </a:bodyPr>
          <a:lstStyle/>
          <a:p>
            <a:pPr algn="ctr"/>
            <a:r>
              <a:rPr lang="zh-CN" altLang="en-US" sz="3600" b="1" dirty="0" smtClean="0">
                <a:solidFill>
                  <a:schemeClr val="bg1"/>
                </a:solidFill>
              </a:rPr>
              <a:t>模拟</a:t>
            </a:r>
            <a:r>
              <a:rPr lang="zh-CN" altLang="zh-CN" sz="3600" b="1" dirty="0" smtClean="0">
                <a:solidFill>
                  <a:schemeClr val="bg1"/>
                </a:solidFill>
              </a:rPr>
              <a:t>时钟实验</a:t>
            </a:r>
            <a:endParaRPr lang="zh-CN" altLang="zh-CN" sz="3600" b="1" dirty="0">
              <a:solidFill>
                <a:schemeClr val="bg1"/>
              </a:solidFill>
            </a:endParaRPr>
          </a:p>
        </p:txBody>
      </p:sp>
      <p:sp>
        <p:nvSpPr>
          <p:cNvPr id="4" name="TextBox 3"/>
          <p:cNvSpPr txBox="1"/>
          <p:nvPr/>
        </p:nvSpPr>
        <p:spPr>
          <a:xfrm>
            <a:off x="323528" y="1775718"/>
            <a:ext cx="2840842" cy="369332"/>
          </a:xfrm>
          <a:prstGeom prst="rect">
            <a:avLst/>
          </a:prstGeom>
          <a:noFill/>
        </p:spPr>
        <p:txBody>
          <a:bodyPr wrap="none" rtlCol="0">
            <a:spAutoFit/>
          </a:bodyPr>
          <a:lstStyle/>
          <a:p>
            <a:r>
              <a:rPr lang="en-US" altLang="zh-CN" dirty="0" smtClean="0"/>
              <a:t>1</a:t>
            </a:r>
            <a:r>
              <a:rPr lang="zh-CN" altLang="en-US" dirty="0" smtClean="0"/>
              <a:t>、该实验的</a:t>
            </a:r>
            <a:r>
              <a:rPr lang="zh-CN" altLang="zh-CN" dirty="0" smtClean="0"/>
              <a:t>程序代码</a:t>
            </a:r>
            <a:r>
              <a:rPr lang="zh-CN" altLang="en-US" dirty="0" smtClean="0"/>
              <a:t>为：</a:t>
            </a:r>
            <a:endParaRPr lang="zh-CN" altLang="en-US" dirty="0"/>
          </a:p>
        </p:txBody>
      </p:sp>
      <p:grpSp>
        <p:nvGrpSpPr>
          <p:cNvPr id="12" name="组合 11"/>
          <p:cNvGrpSpPr/>
          <p:nvPr/>
        </p:nvGrpSpPr>
        <p:grpSpPr>
          <a:xfrm>
            <a:off x="437048" y="3717032"/>
            <a:ext cx="4501888" cy="2924944"/>
            <a:chOff x="437048" y="3717032"/>
            <a:chExt cx="4501888" cy="2924944"/>
          </a:xfrm>
        </p:grpSpPr>
        <p:sp>
          <p:nvSpPr>
            <p:cNvPr id="11" name="AutoShape 28"/>
            <p:cNvSpPr>
              <a:spLocks noChangeArrowheads="1"/>
            </p:cNvSpPr>
            <p:nvPr/>
          </p:nvSpPr>
          <p:spPr bwMode="gray">
            <a:xfrm rot="16200000" flipV="1">
              <a:off x="2068860" y="3771900"/>
              <a:ext cx="2924944" cy="2815208"/>
            </a:xfrm>
            <a:prstGeom prst="triangle">
              <a:avLst>
                <a:gd name="adj" fmla="val 50000"/>
              </a:avLst>
            </a:prstGeom>
            <a:gradFill rotWithShape="1">
              <a:gsLst>
                <a:gs pos="0">
                  <a:schemeClr val="accent1"/>
                </a:gs>
                <a:gs pos="100000">
                  <a:schemeClr val="accent1">
                    <a:gamma/>
                    <a:tint val="0"/>
                    <a:invGamma/>
                  </a:schemeClr>
                </a:gs>
              </a:gsLst>
              <a:lin ang="5400000" scaled="1"/>
            </a:gradFill>
            <a:ln w="9525">
              <a:noFill/>
              <a:miter lim="800000"/>
              <a:headEnd/>
              <a:tailEnd/>
            </a:ln>
            <a:effectLst/>
          </p:spPr>
          <p:txBody>
            <a:bodyPr wrap="none" anchor="ctr"/>
            <a:lstStyle/>
            <a:p>
              <a:pPr>
                <a:defRPr/>
              </a:pPr>
              <a:endParaRPr lang="zh-CN" altLang="en-US">
                <a:latin typeface="Arial" charset="0"/>
                <a:ea typeface="宋体" pitchFamily="2" charset="-122"/>
              </a:endParaRPr>
            </a:p>
          </p:txBody>
        </p:sp>
        <p:sp>
          <p:nvSpPr>
            <p:cNvPr id="5" name="TextBox 4"/>
            <p:cNvSpPr txBox="1"/>
            <p:nvPr/>
          </p:nvSpPr>
          <p:spPr>
            <a:xfrm>
              <a:off x="437048" y="5075892"/>
              <a:ext cx="1686680" cy="369332"/>
            </a:xfrm>
            <a:prstGeom prst="rect">
              <a:avLst/>
            </a:prstGeom>
            <a:noFill/>
          </p:spPr>
          <p:txBody>
            <a:bodyPr wrap="none" rtlCol="0">
              <a:spAutoFit/>
            </a:bodyPr>
            <a:lstStyle/>
            <a:p>
              <a:r>
                <a:rPr lang="en-US" altLang="zh-CN" dirty="0" smtClean="0"/>
                <a:t>2</a:t>
              </a:r>
              <a:r>
                <a:rPr lang="zh-CN" altLang="en-US" dirty="0" smtClean="0"/>
                <a:t>、</a:t>
              </a:r>
              <a:r>
                <a:rPr lang="zh-CN" altLang="zh-CN" dirty="0" smtClean="0"/>
                <a:t>程序流程</a:t>
              </a:r>
              <a:r>
                <a:rPr lang="zh-CN" altLang="en-US" dirty="0" smtClean="0"/>
                <a:t>：</a:t>
              </a:r>
              <a:endParaRPr lang="zh-CN" altLang="en-US" dirty="0"/>
            </a:p>
          </p:txBody>
        </p:sp>
      </p:grpSp>
      <p:sp>
        <p:nvSpPr>
          <p:cNvPr id="5734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7345" name="Text Box 1"/>
          <p:cNvSpPr txBox="1">
            <a:spLocks noChangeArrowheads="1"/>
          </p:cNvSpPr>
          <p:nvPr/>
        </p:nvSpPr>
        <p:spPr bwMode="auto">
          <a:xfrm>
            <a:off x="323528" y="2708920"/>
            <a:ext cx="4104456" cy="1077218"/>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DisplayAnalogClock</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0" i="0" u="none" strike="noStrike" cap="none" normalizeH="0" baseline="0" dirty="0" smtClean="0">
                <a:ln>
                  <a:noFill/>
                </a:ln>
                <a:solidFill>
                  <a:srgbClr val="000000"/>
                </a:solidFill>
                <a:effectLst/>
                <a:latin typeface="Arial"/>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p:txBody>
      </p:sp>
      <p:sp>
        <p:nvSpPr>
          <p:cNvPr id="5734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TextBox 8"/>
          <p:cNvSpPr txBox="1"/>
          <p:nvPr/>
        </p:nvSpPr>
        <p:spPr>
          <a:xfrm>
            <a:off x="467544" y="2276872"/>
            <a:ext cx="3241593" cy="307777"/>
          </a:xfrm>
          <a:prstGeom prst="rect">
            <a:avLst/>
          </a:prstGeom>
          <a:noFill/>
        </p:spPr>
        <p:txBody>
          <a:bodyPr wrap="none" rtlCol="0">
            <a:spAutoFit/>
          </a:bodyPr>
          <a:lstStyle/>
          <a:p>
            <a:r>
              <a:rPr lang="en-US" altLang="zh-CN" sz="1400" dirty="0" smtClean="0"/>
              <a:t>(</a:t>
            </a:r>
            <a:r>
              <a:rPr lang="zh-CN" altLang="zh-CN" sz="1400" dirty="0" smtClean="0"/>
              <a:t>该实验的程序代码包含在</a:t>
            </a:r>
            <a:r>
              <a:rPr lang="en-US" altLang="zh-CN" sz="1400" dirty="0" smtClean="0"/>
              <a:t>lab1.c</a:t>
            </a:r>
            <a:r>
              <a:rPr lang="zh-CN" altLang="zh-CN" sz="1400" dirty="0" smtClean="0"/>
              <a:t>文件内</a:t>
            </a:r>
            <a:r>
              <a:rPr lang="en-US" altLang="zh-CN" sz="1400" dirty="0" smtClean="0"/>
              <a:t>)</a:t>
            </a:r>
            <a:endParaRPr lang="zh-CN" altLang="en-US" sz="1400" dirty="0"/>
          </a:p>
        </p:txBody>
      </p:sp>
      <p:sp>
        <p:nvSpPr>
          <p:cNvPr id="5735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6" name="组合 15"/>
          <p:cNvGrpSpPr/>
          <p:nvPr/>
        </p:nvGrpSpPr>
        <p:grpSpPr>
          <a:xfrm>
            <a:off x="5436096" y="1916832"/>
            <a:ext cx="2880320" cy="3960440"/>
            <a:chOff x="5436096" y="1772816"/>
            <a:chExt cx="2880320" cy="3960440"/>
          </a:xfrm>
        </p:grpSpPr>
        <p:sp>
          <p:nvSpPr>
            <p:cNvPr id="10" name="圆角矩形 9"/>
            <p:cNvSpPr/>
            <p:nvPr/>
          </p:nvSpPr>
          <p:spPr>
            <a:xfrm>
              <a:off x="5436096" y="1772816"/>
              <a:ext cx="2880320" cy="3960440"/>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a:ln>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aphicFrame>
          <p:nvGraphicFramePr>
            <p:cNvPr id="2" name="Object 5"/>
            <p:cNvGraphicFramePr>
              <a:graphicFrameLocks noChangeAspect="1"/>
            </p:cNvGraphicFramePr>
            <p:nvPr/>
          </p:nvGraphicFramePr>
          <p:xfrm>
            <a:off x="5580112" y="1916832"/>
            <a:ext cx="2664296" cy="3672408"/>
          </p:xfrm>
          <a:graphic>
            <a:graphicData uri="http://schemas.openxmlformats.org/presentationml/2006/ole">
              <p:oleObj spid="_x0000_s57349" name="Visio" r:id="rId3" imgW="2098977" imgH="2747058" progId="Visio.Drawing.11">
                <p:embed/>
              </p:oleObj>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ppt_x</p:attrName>
                                        </p:attrNameLst>
                                      </p:cBhvr>
                                      <p:tavLst>
                                        <p:tav tm="0">
                                          <p:val>
                                            <p:strVal val="#ppt_x-.2"/>
                                          </p:val>
                                        </p:tav>
                                        <p:tav tm="100000">
                                          <p:val>
                                            <p:strVal val="#ppt_x"/>
                                          </p:val>
                                        </p:tav>
                                      </p:tavLst>
                                    </p:anim>
                                    <p:anim calcmode="lin" valueType="num">
                                      <p:cBhvr>
                                        <p:cTn id="8" dur="1000" fill="hold"/>
                                        <p:tgtEl>
                                          <p:spTgt spid="12"/>
                                        </p:tgtEl>
                                        <p:attrNameLst>
                                          <p:attrName>ppt_y</p:attrName>
                                        </p:attrNameLst>
                                      </p:cBhvr>
                                      <p:tavLst>
                                        <p:tav tm="0">
                                          <p:val>
                                            <p:strVal val="#ppt_y"/>
                                          </p:val>
                                        </p:tav>
                                        <p:tav tm="100000">
                                          <p:val>
                                            <p:strVal val="#ppt_y"/>
                                          </p:val>
                                        </p:tav>
                                      </p:tavLst>
                                    </p:anim>
                                    <p:animEffect transition="in" filter="wipe(right)" prLst="gradientSize: 0.1">
                                      <p:cBhvr>
                                        <p:cTn id="9" dur="1000"/>
                                        <p:tgtEl>
                                          <p:spTgt spid="12"/>
                                        </p:tgtEl>
                                      </p:cBhvr>
                                    </p:animEffect>
                                  </p:childTnLst>
                                </p:cTn>
                              </p:par>
                            </p:childTnLst>
                          </p:cTn>
                        </p:par>
                        <p:par>
                          <p:cTn id="10" fill="hold">
                            <p:stCondLst>
                              <p:cond delay="1000"/>
                            </p:stCondLst>
                            <p:childTnLst>
                              <p:par>
                                <p:cTn id="11" presetID="17" presetClass="entr" presetSubtype="10"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457200" y="274638"/>
            <a:ext cx="8229600" cy="706090"/>
          </a:xfrm>
          <a:prstGeom prst="rect">
            <a:avLst/>
          </a:prstGeom>
        </p:spPr>
        <p:txBody>
          <a:bodyPr vert="horz" lIns="91440" tIns="45720" rIns="91440" bIns="45720" rtlCol="0" anchor="ctr">
            <a:normAutofit/>
          </a:bodyPr>
          <a:lstStyle/>
          <a:p>
            <a:pPr algn="ctr"/>
            <a:r>
              <a:rPr lang="zh-CN" altLang="en-US" sz="3600" b="1" dirty="0" smtClean="0">
                <a:solidFill>
                  <a:schemeClr val="bg1"/>
                </a:solidFill>
              </a:rPr>
              <a:t>模拟</a:t>
            </a:r>
            <a:r>
              <a:rPr lang="zh-CN" altLang="zh-CN" sz="3600" b="1" dirty="0" smtClean="0">
                <a:solidFill>
                  <a:schemeClr val="bg1"/>
                </a:solidFill>
              </a:rPr>
              <a:t>时钟实验</a:t>
            </a:r>
            <a:endParaRPr lang="zh-CN" altLang="zh-CN" sz="3600" b="1" dirty="0">
              <a:solidFill>
                <a:schemeClr val="bg1"/>
              </a:solidFill>
            </a:endParaRPr>
          </a:p>
        </p:txBody>
      </p:sp>
      <p:sp>
        <p:nvSpPr>
          <p:cNvPr id="4" name="TextBox 3"/>
          <p:cNvSpPr txBox="1"/>
          <p:nvPr/>
        </p:nvSpPr>
        <p:spPr>
          <a:xfrm>
            <a:off x="899592" y="1124744"/>
            <a:ext cx="1686680" cy="369332"/>
          </a:xfrm>
          <a:prstGeom prst="rect">
            <a:avLst/>
          </a:prstGeom>
          <a:noFill/>
        </p:spPr>
        <p:txBody>
          <a:bodyPr wrap="none" rtlCol="0">
            <a:spAutoFit/>
          </a:bodyPr>
          <a:lstStyle/>
          <a:p>
            <a:r>
              <a:rPr lang="en-US" altLang="zh-CN" dirty="0" smtClean="0"/>
              <a:t>3</a:t>
            </a:r>
            <a:r>
              <a:rPr lang="zh-CN" altLang="en-US" dirty="0" smtClean="0"/>
              <a:t>、</a:t>
            </a:r>
            <a:r>
              <a:rPr lang="zh-CN" altLang="zh-CN" dirty="0" smtClean="0"/>
              <a:t>实验步骤</a:t>
            </a:r>
            <a:r>
              <a:rPr lang="zh-CN" altLang="en-US" dirty="0" smtClean="0"/>
              <a:t>：</a:t>
            </a:r>
            <a:endParaRPr lang="zh-CN" altLang="en-US" dirty="0"/>
          </a:p>
        </p:txBody>
      </p:sp>
      <p:graphicFrame>
        <p:nvGraphicFramePr>
          <p:cNvPr id="5" name="对象 4"/>
          <p:cNvGraphicFramePr>
            <a:graphicFrameLocks noChangeAspect="1"/>
          </p:cNvGraphicFramePr>
          <p:nvPr/>
        </p:nvGraphicFramePr>
        <p:xfrm>
          <a:off x="865708" y="1562100"/>
          <a:ext cx="7378700" cy="3314700"/>
        </p:xfrm>
        <a:graphic>
          <a:graphicData uri="http://schemas.openxmlformats.org/presentationml/2006/ole">
            <p:oleObj spid="_x0000_s58370" name="文档" r:id="rId3" imgW="6326147" imgH="2856885" progId="Word.Document.12">
              <p:embed/>
            </p:oleObj>
          </a:graphicData>
        </a:graphic>
      </p:graphicFrame>
      <p:grpSp>
        <p:nvGrpSpPr>
          <p:cNvPr id="10" name="组合 9"/>
          <p:cNvGrpSpPr/>
          <p:nvPr/>
        </p:nvGrpSpPr>
        <p:grpSpPr>
          <a:xfrm>
            <a:off x="1619672" y="5157192"/>
            <a:ext cx="3948286" cy="720080"/>
            <a:chOff x="1619672" y="5157192"/>
            <a:chExt cx="3948286" cy="720080"/>
          </a:xfrm>
        </p:grpSpPr>
        <p:sp>
          <p:nvSpPr>
            <p:cNvPr id="6" name="圆角矩形标注 5"/>
            <p:cNvSpPr/>
            <p:nvPr/>
          </p:nvSpPr>
          <p:spPr>
            <a:xfrm>
              <a:off x="1619672" y="5229200"/>
              <a:ext cx="792088" cy="432048"/>
            </a:xfrm>
            <a:prstGeom prst="wedgeRoundRectCallout">
              <a:avLst>
                <a:gd name="adj1" fmla="val 102333"/>
                <a:gd name="adj2" fmla="val 62500"/>
                <a:gd name="adj3" fmla="val 16667"/>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rgbClr val="1F111D"/>
                  </a:solidFill>
                  <a:latin typeface="华文新魏" pitchFamily="2" charset="-122"/>
                  <a:ea typeface="华文新魏" pitchFamily="2" charset="-122"/>
                </a:rPr>
                <a:t>断点</a:t>
              </a:r>
              <a:endParaRPr lang="zh-CN" altLang="en-US" b="1" dirty="0">
                <a:solidFill>
                  <a:srgbClr val="1F111D"/>
                </a:solidFill>
                <a:latin typeface="华文新魏" pitchFamily="2" charset="-122"/>
                <a:ea typeface="华文新魏" pitchFamily="2" charset="-122"/>
              </a:endParaRPr>
            </a:p>
          </p:txBody>
        </p:sp>
        <p:pic>
          <p:nvPicPr>
            <p:cNvPr id="9" name="图片 8"/>
            <p:cNvPicPr/>
            <p:nvPr/>
          </p:nvPicPr>
          <p:blipFill>
            <a:blip r:embed="rId4" cstate="print"/>
            <a:srcRect/>
            <a:stretch>
              <a:fillRect/>
            </a:stretch>
          </p:blipFill>
          <p:spPr bwMode="auto">
            <a:xfrm>
              <a:off x="2843808" y="5157192"/>
              <a:ext cx="2724150" cy="720080"/>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457200" y="274638"/>
            <a:ext cx="8229600" cy="706090"/>
          </a:xfrm>
          <a:prstGeom prst="rect">
            <a:avLst/>
          </a:prstGeom>
        </p:spPr>
        <p:txBody>
          <a:bodyPr vert="horz" lIns="91440" tIns="45720" rIns="91440" bIns="45720" rtlCol="0" anchor="ctr">
            <a:normAutofit/>
          </a:bodyPr>
          <a:lstStyle/>
          <a:p>
            <a:pPr algn="ctr"/>
            <a:r>
              <a:rPr lang="zh-CN" altLang="en-US" sz="3600" b="1" dirty="0" smtClean="0">
                <a:solidFill>
                  <a:schemeClr val="bg1"/>
                </a:solidFill>
              </a:rPr>
              <a:t>模拟</a:t>
            </a:r>
            <a:r>
              <a:rPr lang="zh-CN" altLang="zh-CN" sz="3600" b="1" dirty="0" smtClean="0">
                <a:solidFill>
                  <a:schemeClr val="bg1"/>
                </a:solidFill>
              </a:rPr>
              <a:t>时钟实验</a:t>
            </a:r>
            <a:endParaRPr lang="zh-CN" altLang="zh-CN" sz="3600" b="1" dirty="0">
              <a:solidFill>
                <a:schemeClr val="bg1"/>
              </a:solidFill>
            </a:endParaRPr>
          </a:p>
        </p:txBody>
      </p:sp>
      <p:graphicFrame>
        <p:nvGraphicFramePr>
          <p:cNvPr id="4" name="对象 3"/>
          <p:cNvGraphicFramePr>
            <a:graphicFrameLocks noChangeAspect="1"/>
          </p:cNvGraphicFramePr>
          <p:nvPr/>
        </p:nvGraphicFramePr>
        <p:xfrm>
          <a:off x="825500" y="1549400"/>
          <a:ext cx="7302500" cy="2044700"/>
        </p:xfrm>
        <a:graphic>
          <a:graphicData uri="http://schemas.openxmlformats.org/presentationml/2006/ole">
            <p:oleObj spid="_x0000_s59394" name="文档" r:id="rId3" imgW="6266385" imgH="1741994" progId="Word.Document.12">
              <p:embed/>
            </p:oleObj>
          </a:graphicData>
        </a:graphic>
      </p:graphicFrame>
      <p:sp>
        <p:nvSpPr>
          <p:cNvPr id="5" name="TextBox 4"/>
          <p:cNvSpPr txBox="1"/>
          <p:nvPr/>
        </p:nvSpPr>
        <p:spPr>
          <a:xfrm>
            <a:off x="899592" y="3861048"/>
            <a:ext cx="1686680" cy="369332"/>
          </a:xfrm>
          <a:prstGeom prst="rect">
            <a:avLst/>
          </a:prstGeom>
          <a:noFill/>
        </p:spPr>
        <p:txBody>
          <a:bodyPr wrap="none" rtlCol="0">
            <a:spAutoFit/>
          </a:bodyPr>
          <a:lstStyle/>
          <a:p>
            <a:r>
              <a:rPr lang="en-US" altLang="zh-CN" dirty="0" smtClean="0"/>
              <a:t>4</a:t>
            </a:r>
            <a:r>
              <a:rPr lang="zh-CN" altLang="en-US" dirty="0" smtClean="0"/>
              <a:t>、</a:t>
            </a:r>
            <a:r>
              <a:rPr lang="zh-CN" altLang="zh-CN" dirty="0" smtClean="0"/>
              <a:t>实验结果</a:t>
            </a:r>
            <a:r>
              <a:rPr lang="zh-CN" altLang="en-US" dirty="0" smtClean="0"/>
              <a:t>：</a:t>
            </a:r>
            <a:endParaRPr lang="zh-CN" altLang="en-US" dirty="0"/>
          </a:p>
        </p:txBody>
      </p:sp>
      <p:sp>
        <p:nvSpPr>
          <p:cNvPr id="6" name="TextBox 5"/>
          <p:cNvSpPr txBox="1"/>
          <p:nvPr/>
        </p:nvSpPr>
        <p:spPr>
          <a:xfrm>
            <a:off x="827584" y="4221088"/>
            <a:ext cx="7701852" cy="369332"/>
          </a:xfrm>
          <a:prstGeom prst="rect">
            <a:avLst/>
          </a:prstGeom>
          <a:noFill/>
        </p:spPr>
        <p:txBody>
          <a:bodyPr wrap="none" rtlCol="0">
            <a:spAutoFit/>
          </a:bodyPr>
          <a:lstStyle/>
          <a:p>
            <a:r>
              <a:rPr lang="zh-CN" altLang="zh-CN" dirty="0" smtClean="0"/>
              <a:t>通过本实验，在液晶</a:t>
            </a:r>
            <a:r>
              <a:rPr lang="en-US" altLang="zh-CN" dirty="0" smtClean="0"/>
              <a:t>LCD</a:t>
            </a:r>
            <a:r>
              <a:rPr lang="zh-CN" altLang="zh-CN" dirty="0" smtClean="0"/>
              <a:t>上显示一个模拟表盘，并实时更新显示当前时间。</a:t>
            </a:r>
          </a:p>
        </p:txBody>
      </p:sp>
      <p:pic>
        <p:nvPicPr>
          <p:cNvPr id="7" name="图片 6" descr="图片1.gif">
            <a:hlinkClick r:id="rId4" action="ppaction://hlinksldjump"/>
          </p:cNvPr>
          <p:cNvPicPr>
            <a:picLocks noChangeAspect="1"/>
          </p:cNvPicPr>
          <p:nvPr/>
        </p:nvPicPr>
        <p:blipFill>
          <a:blip r:embed="rId5" cstate="print"/>
          <a:stretch>
            <a:fillRect/>
          </a:stretch>
        </p:blipFill>
        <p:spPr>
          <a:xfrm>
            <a:off x="8014270" y="5863158"/>
            <a:ext cx="878210" cy="87821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457200" y="274638"/>
            <a:ext cx="8229600" cy="706090"/>
          </a:xfrm>
          <a:prstGeom prst="rect">
            <a:avLst/>
          </a:prstGeom>
        </p:spPr>
        <p:txBody>
          <a:bodyPr vert="horz" lIns="91440" tIns="45720" rIns="91440" bIns="45720" rtlCol="0" anchor="ctr">
            <a:normAutofit/>
          </a:bodyPr>
          <a:lstStyle/>
          <a:p>
            <a:pPr lvl="0" algn="ctr"/>
            <a:r>
              <a:rPr lang="zh-CN" altLang="zh-CN" sz="3600" b="1" dirty="0" smtClean="0">
                <a:solidFill>
                  <a:schemeClr val="bg1"/>
                </a:solidFill>
              </a:rPr>
              <a:t>实验所需硬件电路模块介绍</a:t>
            </a:r>
            <a:endParaRPr kumimoji="0" lang="zh-CN" altLang="en-US" sz="3600" b="1" i="0" u="none" strike="noStrike" kern="0" cap="none" spc="0" normalizeH="0" baseline="0" noProof="0" dirty="0">
              <a:ln>
                <a:noFill/>
              </a:ln>
              <a:solidFill>
                <a:schemeClr val="bg1"/>
              </a:solidFill>
              <a:effectLst/>
              <a:uLnTx/>
              <a:uFillTx/>
            </a:endParaRPr>
          </a:p>
        </p:txBody>
      </p:sp>
      <p:grpSp>
        <p:nvGrpSpPr>
          <p:cNvPr id="55" name="组合 54"/>
          <p:cNvGrpSpPr/>
          <p:nvPr/>
        </p:nvGrpSpPr>
        <p:grpSpPr>
          <a:xfrm>
            <a:off x="683568" y="1628800"/>
            <a:ext cx="7992888" cy="4419600"/>
            <a:chOff x="467544" y="1124744"/>
            <a:chExt cx="7992888" cy="4419600"/>
          </a:xfrm>
        </p:grpSpPr>
        <p:sp>
          <p:nvSpPr>
            <p:cNvPr id="6" name="Oval 4"/>
            <p:cNvSpPr>
              <a:spLocks noChangeArrowheads="1"/>
            </p:cNvSpPr>
            <p:nvPr/>
          </p:nvSpPr>
          <p:spPr bwMode="auto">
            <a:xfrm>
              <a:off x="2460427" y="1889919"/>
              <a:ext cx="3633788" cy="3654425"/>
            </a:xfrm>
            <a:prstGeom prst="ellipse">
              <a:avLst/>
            </a:prstGeom>
            <a:gradFill rotWithShape="1">
              <a:gsLst>
                <a:gs pos="0">
                  <a:schemeClr val="bg2"/>
                </a:gs>
                <a:gs pos="100000">
                  <a:schemeClr val="bg2">
                    <a:gamma/>
                    <a:tint val="0"/>
                    <a:invGamma/>
                  </a:schemeClr>
                </a:gs>
              </a:gsLst>
              <a:lin ang="5400000" scaled="1"/>
            </a:gradFill>
            <a:ln w="9525" algn="ctr">
              <a:solidFill>
                <a:schemeClr val="folHlink"/>
              </a:solidFill>
              <a:round/>
              <a:headEnd/>
              <a:tailEnd/>
            </a:ln>
            <a:effectLst/>
          </p:spPr>
          <p:txBody>
            <a:bodyPr wrap="none" anchor="ctr"/>
            <a:lstStyle/>
            <a:p>
              <a:pPr>
                <a:defRPr/>
              </a:pPr>
              <a:endParaRPr lang="zh-CN" altLang="en-US">
                <a:ea typeface="宋体" pitchFamily="2" charset="-122"/>
              </a:endParaRPr>
            </a:p>
          </p:txBody>
        </p:sp>
        <p:grpSp>
          <p:nvGrpSpPr>
            <p:cNvPr id="7" name="Group 5"/>
            <p:cNvGrpSpPr>
              <a:grpSpLocks/>
            </p:cNvGrpSpPr>
            <p:nvPr/>
          </p:nvGrpSpPr>
          <p:grpSpPr bwMode="auto">
            <a:xfrm>
              <a:off x="3351015" y="2804319"/>
              <a:ext cx="1852613" cy="1966913"/>
              <a:chOff x="2016" y="1920"/>
              <a:chExt cx="1680" cy="1680"/>
            </a:xfrm>
          </p:grpSpPr>
          <p:sp>
            <p:nvSpPr>
              <p:cNvPr id="52" name="Oval 6"/>
              <p:cNvSpPr>
                <a:spLocks noChangeArrowheads="1"/>
              </p:cNvSpPr>
              <p:nvPr/>
            </p:nvSpPr>
            <p:spPr bwMode="gray">
              <a:xfrm>
                <a:off x="2016" y="1920"/>
                <a:ext cx="1680" cy="1680"/>
              </a:xfrm>
              <a:prstGeom prst="ellipse">
                <a:avLst/>
              </a:prstGeom>
              <a:gradFill rotWithShape="1">
                <a:gsLst>
                  <a:gs pos="0">
                    <a:srgbClr val="FF6600"/>
                  </a:gs>
                  <a:gs pos="100000">
                    <a:srgbClr val="742E00"/>
                  </a:gs>
                </a:gsLst>
                <a:lin ang="5400000" scaled="1"/>
              </a:gradFill>
              <a:ln w="9525">
                <a:solidFill>
                  <a:schemeClr val="tx1"/>
                </a:solidFill>
                <a:round/>
                <a:headEnd/>
                <a:tailEnd/>
              </a:ln>
            </p:spPr>
            <p:txBody>
              <a:bodyPr wrap="none" anchor="ctr"/>
              <a:lstStyle/>
              <a:p>
                <a:endParaRPr lang="zh-CN" altLang="en-US">
                  <a:ea typeface="宋体" charset="-122"/>
                </a:endParaRPr>
              </a:p>
            </p:txBody>
          </p:sp>
          <p:sp>
            <p:nvSpPr>
              <p:cNvPr id="53" name="Freeform 7"/>
              <p:cNvSpPr>
                <a:spLocks/>
              </p:cNvSpPr>
              <p:nvPr/>
            </p:nvSpPr>
            <p:spPr bwMode="gray">
              <a:xfrm>
                <a:off x="2208" y="1948"/>
                <a:ext cx="1296" cy="634"/>
              </a:xfrm>
              <a:custGeom>
                <a:avLst/>
                <a:gdLst>
                  <a:gd name="T0" fmla="*/ 1160 w 1321"/>
                  <a:gd name="T1" fmla="*/ 199 h 712"/>
                  <a:gd name="T2" fmla="*/ 1174 w 1321"/>
                  <a:gd name="T3" fmla="*/ 221 h 712"/>
                  <a:gd name="T4" fmla="*/ 1177 w 1321"/>
                  <a:gd name="T5" fmla="*/ 240 h 712"/>
                  <a:gd name="T6" fmla="*/ 1172 w 1321"/>
                  <a:gd name="T7" fmla="*/ 257 h 712"/>
                  <a:gd name="T8" fmla="*/ 1157 w 1321"/>
                  <a:gd name="T9" fmla="*/ 273 h 712"/>
                  <a:gd name="T10" fmla="*/ 1134 w 1321"/>
                  <a:gd name="T11" fmla="*/ 289 h 712"/>
                  <a:gd name="T12" fmla="*/ 1105 w 1321"/>
                  <a:gd name="T13" fmla="*/ 301 h 712"/>
                  <a:gd name="T14" fmla="*/ 1066 w 1321"/>
                  <a:gd name="T15" fmla="*/ 313 h 712"/>
                  <a:gd name="T16" fmla="*/ 1023 w 1321"/>
                  <a:gd name="T17" fmla="*/ 324 h 712"/>
                  <a:gd name="T18" fmla="*/ 973 w 1321"/>
                  <a:gd name="T19" fmla="*/ 332 h 712"/>
                  <a:gd name="T20" fmla="*/ 919 w 1321"/>
                  <a:gd name="T21" fmla="*/ 340 h 712"/>
                  <a:gd name="T22" fmla="*/ 862 w 1321"/>
                  <a:gd name="T23" fmla="*/ 345 h 712"/>
                  <a:gd name="T24" fmla="*/ 799 w 1321"/>
                  <a:gd name="T25" fmla="*/ 351 h 712"/>
                  <a:gd name="T26" fmla="*/ 735 w 1321"/>
                  <a:gd name="T27" fmla="*/ 354 h 712"/>
                  <a:gd name="T28" fmla="*/ 709 w 1321"/>
                  <a:gd name="T29" fmla="*/ 355 h 712"/>
                  <a:gd name="T30" fmla="*/ 425 w 1321"/>
                  <a:gd name="T31" fmla="*/ 355 h 712"/>
                  <a:gd name="T32" fmla="*/ 421 w 1321"/>
                  <a:gd name="T33" fmla="*/ 355 h 712"/>
                  <a:gd name="T34" fmla="*/ 365 w 1321"/>
                  <a:gd name="T35" fmla="*/ 353 h 712"/>
                  <a:gd name="T36" fmla="*/ 311 w 1321"/>
                  <a:gd name="T37" fmla="*/ 351 h 712"/>
                  <a:gd name="T38" fmla="*/ 260 w 1321"/>
                  <a:gd name="T39" fmla="*/ 347 h 712"/>
                  <a:gd name="T40" fmla="*/ 211 w 1321"/>
                  <a:gd name="T41" fmla="*/ 344 h 712"/>
                  <a:gd name="T42" fmla="*/ 167 w 1321"/>
                  <a:gd name="T43" fmla="*/ 337 h 712"/>
                  <a:gd name="T44" fmla="*/ 126 w 1321"/>
                  <a:gd name="T45" fmla="*/ 329 h 712"/>
                  <a:gd name="T46" fmla="*/ 90 w 1321"/>
                  <a:gd name="T47" fmla="*/ 323 h 712"/>
                  <a:gd name="T48" fmla="*/ 61 w 1321"/>
                  <a:gd name="T49" fmla="*/ 314 h 712"/>
                  <a:gd name="T50" fmla="*/ 33 w 1321"/>
                  <a:gd name="T51" fmla="*/ 303 h 712"/>
                  <a:gd name="T52" fmla="*/ 18 w 1321"/>
                  <a:gd name="T53" fmla="*/ 290 h 712"/>
                  <a:gd name="T54" fmla="*/ 6 w 1321"/>
                  <a:gd name="T55" fmla="*/ 276 h 712"/>
                  <a:gd name="T56" fmla="*/ 0 w 1321"/>
                  <a:gd name="T57" fmla="*/ 261 h 712"/>
                  <a:gd name="T58" fmla="*/ 0 w 1321"/>
                  <a:gd name="T59" fmla="*/ 259 h 712"/>
                  <a:gd name="T60" fmla="*/ 4 w 1321"/>
                  <a:gd name="T61" fmla="*/ 242 h 712"/>
                  <a:gd name="T62" fmla="*/ 16 w 1321"/>
                  <a:gd name="T63" fmla="*/ 222 h 712"/>
                  <a:gd name="T64" fmla="*/ 45 w 1321"/>
                  <a:gd name="T65" fmla="*/ 184 h 712"/>
                  <a:gd name="T66" fmla="*/ 82 w 1321"/>
                  <a:gd name="T67" fmla="*/ 149 h 712"/>
                  <a:gd name="T68" fmla="*/ 130 w 1321"/>
                  <a:gd name="T69" fmla="*/ 118 h 712"/>
                  <a:gd name="T70" fmla="*/ 181 w 1321"/>
                  <a:gd name="T71" fmla="*/ 88 h 712"/>
                  <a:gd name="T72" fmla="*/ 240 w 1321"/>
                  <a:gd name="T73" fmla="*/ 61 h 712"/>
                  <a:gd name="T74" fmla="*/ 305 w 1321"/>
                  <a:gd name="T75" fmla="*/ 41 h 712"/>
                  <a:gd name="T76" fmla="*/ 370 w 1321"/>
                  <a:gd name="T77" fmla="*/ 23 h 712"/>
                  <a:gd name="T78" fmla="*/ 443 w 1321"/>
                  <a:gd name="T79" fmla="*/ 11 h 712"/>
                  <a:gd name="T80" fmla="*/ 518 w 1321"/>
                  <a:gd name="T81" fmla="*/ 4 h 712"/>
                  <a:gd name="T82" fmla="*/ 595 w 1321"/>
                  <a:gd name="T83" fmla="*/ 0 h 712"/>
                  <a:gd name="T84" fmla="*/ 595 w 1321"/>
                  <a:gd name="T85" fmla="*/ 0 h 712"/>
                  <a:gd name="T86" fmla="*/ 677 w 1321"/>
                  <a:gd name="T87" fmla="*/ 4 h 712"/>
                  <a:gd name="T88" fmla="*/ 755 w 1321"/>
                  <a:gd name="T89" fmla="*/ 11 h 712"/>
                  <a:gd name="T90" fmla="*/ 831 w 1321"/>
                  <a:gd name="T91" fmla="*/ 26 h 712"/>
                  <a:gd name="T92" fmla="*/ 901 w 1321"/>
                  <a:gd name="T93" fmla="*/ 45 h 712"/>
                  <a:gd name="T94" fmla="*/ 965 w 1321"/>
                  <a:gd name="T95" fmla="*/ 69 h 712"/>
                  <a:gd name="T96" fmla="*/ 1024 w 1321"/>
                  <a:gd name="T97" fmla="*/ 97 h 712"/>
                  <a:gd name="T98" fmla="*/ 1077 w 1321"/>
                  <a:gd name="T99" fmla="*/ 127 h 712"/>
                  <a:gd name="T100" fmla="*/ 1122 w 1321"/>
                  <a:gd name="T101" fmla="*/ 162 h 712"/>
                  <a:gd name="T102" fmla="*/ 1160 w 1321"/>
                  <a:gd name="T103" fmla="*/ 199 h 712"/>
                  <a:gd name="T104" fmla="*/ 1160 w 1321"/>
                  <a:gd name="T105" fmla="*/ 199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FF6600"/>
                  </a:gs>
                </a:gsLst>
                <a:lin ang="5400000" scaled="1"/>
              </a:gradFill>
              <a:ln w="0">
                <a:noFill/>
                <a:round/>
                <a:headEnd/>
                <a:tailEnd/>
              </a:ln>
            </p:spPr>
            <p:txBody>
              <a:bodyPr/>
              <a:lstStyle/>
              <a:p>
                <a:endParaRPr lang="zh-CN" altLang="en-US">
                  <a:ea typeface="宋体" charset="-122"/>
                </a:endParaRPr>
              </a:p>
            </p:txBody>
          </p:sp>
        </p:grpSp>
        <p:sp>
          <p:nvSpPr>
            <p:cNvPr id="8" name="Text Box 8"/>
            <p:cNvSpPr txBox="1">
              <a:spLocks noChangeArrowheads="1"/>
            </p:cNvSpPr>
            <p:nvPr/>
          </p:nvSpPr>
          <p:spPr bwMode="gray">
            <a:xfrm>
              <a:off x="3612952" y="3577432"/>
              <a:ext cx="1422184" cy="461665"/>
            </a:xfrm>
            <a:prstGeom prst="rect">
              <a:avLst/>
            </a:prstGeom>
            <a:noFill/>
            <a:ln w="9525">
              <a:noFill/>
              <a:miter lim="800000"/>
              <a:headEnd/>
              <a:tailEnd/>
            </a:ln>
            <a:effectLst/>
          </p:spPr>
          <p:txBody>
            <a:bodyPr wrap="none">
              <a:spAutoFit/>
            </a:bodyPr>
            <a:lstStyle/>
            <a:p>
              <a:pPr eaLnBrk="0" hangingPunct="0">
                <a:defRPr/>
              </a:pPr>
              <a:r>
                <a:rPr lang="zh-CN" altLang="en-US" sz="2400" b="1" dirty="0" smtClean="0">
                  <a:solidFill>
                    <a:srgbClr val="FFFF00"/>
                  </a:solidFill>
                  <a:effectLst>
                    <a:outerShdw blurRad="38100" dist="38100" dir="2700000" algn="tl">
                      <a:srgbClr val="C0C0C0"/>
                    </a:outerShdw>
                  </a:effectLst>
                  <a:ea typeface="宋体" pitchFamily="2" charset="-122"/>
                </a:rPr>
                <a:t>实验硬件</a:t>
              </a:r>
              <a:endParaRPr lang="en-US" altLang="zh-CN" sz="2400" b="1" dirty="0">
                <a:solidFill>
                  <a:srgbClr val="FFFF00"/>
                </a:solidFill>
                <a:effectLst>
                  <a:outerShdw blurRad="38100" dist="38100" dir="2700000" algn="tl">
                    <a:srgbClr val="C0C0C0"/>
                  </a:outerShdw>
                </a:effectLst>
                <a:ea typeface="宋体" pitchFamily="2" charset="-122"/>
              </a:endParaRPr>
            </a:p>
          </p:txBody>
        </p:sp>
        <p:grpSp>
          <p:nvGrpSpPr>
            <p:cNvPr id="9" name="Group 9"/>
            <p:cNvGrpSpPr>
              <a:grpSpLocks/>
            </p:cNvGrpSpPr>
            <p:nvPr/>
          </p:nvGrpSpPr>
          <p:grpSpPr bwMode="auto">
            <a:xfrm>
              <a:off x="3900290" y="1539082"/>
              <a:ext cx="617538" cy="608013"/>
              <a:chOff x="2640" y="1088"/>
              <a:chExt cx="432" cy="415"/>
            </a:xfrm>
          </p:grpSpPr>
          <p:grpSp>
            <p:nvGrpSpPr>
              <p:cNvPr id="48" name="Group 10"/>
              <p:cNvGrpSpPr>
                <a:grpSpLocks/>
              </p:cNvGrpSpPr>
              <p:nvPr/>
            </p:nvGrpSpPr>
            <p:grpSpPr bwMode="auto">
              <a:xfrm>
                <a:off x="2640" y="1088"/>
                <a:ext cx="432" cy="415"/>
                <a:chOff x="2016" y="1920"/>
                <a:chExt cx="1680" cy="1680"/>
              </a:xfrm>
            </p:grpSpPr>
            <p:sp>
              <p:nvSpPr>
                <p:cNvPr id="50" name="Oval 11"/>
                <p:cNvSpPr>
                  <a:spLocks noChangeArrowheads="1"/>
                </p:cNvSpPr>
                <p:nvPr/>
              </p:nvSpPr>
              <p:spPr bwMode="gray">
                <a:xfrm>
                  <a:off x="2016" y="1920"/>
                  <a:ext cx="1680" cy="1680"/>
                </a:xfrm>
                <a:prstGeom prst="ellipse">
                  <a:avLst/>
                </a:prstGeom>
                <a:gradFill rotWithShape="1">
                  <a:gsLst>
                    <a:gs pos="0">
                      <a:schemeClr val="accent2"/>
                    </a:gs>
                    <a:gs pos="100000">
                      <a:schemeClr val="accent2">
                        <a:gamma/>
                        <a:shade val="42353"/>
                        <a:invGamma/>
                      </a:schemeClr>
                    </a:gs>
                  </a:gsLst>
                  <a:lin ang="5400000" scaled="1"/>
                </a:gradFill>
                <a:ln w="9525">
                  <a:noFill/>
                  <a:round/>
                  <a:headEnd/>
                  <a:tailEnd/>
                </a:ln>
                <a:effectLst/>
              </p:spPr>
              <p:txBody>
                <a:bodyPr wrap="none" anchor="ctr"/>
                <a:lstStyle/>
                <a:p>
                  <a:pPr>
                    <a:defRPr/>
                  </a:pPr>
                  <a:endParaRPr lang="zh-CN" altLang="en-US">
                    <a:ea typeface="宋体" pitchFamily="2" charset="-122"/>
                  </a:endParaRPr>
                </a:p>
              </p:txBody>
            </p:sp>
            <p:sp>
              <p:nvSpPr>
                <p:cNvPr id="51" name="Freeform 12"/>
                <p:cNvSpPr>
                  <a:spLocks/>
                </p:cNvSpPr>
                <p:nvPr/>
              </p:nvSpPr>
              <p:spPr bwMode="gray">
                <a:xfrm>
                  <a:off x="2208" y="1948"/>
                  <a:ext cx="1296" cy="634"/>
                </a:xfrm>
                <a:custGeom>
                  <a:avLst/>
                  <a:gdLst>
                    <a:gd name="T0" fmla="*/ 1160 w 1321"/>
                    <a:gd name="T1" fmla="*/ 199 h 712"/>
                    <a:gd name="T2" fmla="*/ 1174 w 1321"/>
                    <a:gd name="T3" fmla="*/ 221 h 712"/>
                    <a:gd name="T4" fmla="*/ 1177 w 1321"/>
                    <a:gd name="T5" fmla="*/ 240 h 712"/>
                    <a:gd name="T6" fmla="*/ 1172 w 1321"/>
                    <a:gd name="T7" fmla="*/ 257 h 712"/>
                    <a:gd name="T8" fmla="*/ 1157 w 1321"/>
                    <a:gd name="T9" fmla="*/ 273 h 712"/>
                    <a:gd name="T10" fmla="*/ 1134 w 1321"/>
                    <a:gd name="T11" fmla="*/ 289 h 712"/>
                    <a:gd name="T12" fmla="*/ 1105 w 1321"/>
                    <a:gd name="T13" fmla="*/ 301 h 712"/>
                    <a:gd name="T14" fmla="*/ 1066 w 1321"/>
                    <a:gd name="T15" fmla="*/ 313 h 712"/>
                    <a:gd name="T16" fmla="*/ 1023 w 1321"/>
                    <a:gd name="T17" fmla="*/ 324 h 712"/>
                    <a:gd name="T18" fmla="*/ 973 w 1321"/>
                    <a:gd name="T19" fmla="*/ 332 h 712"/>
                    <a:gd name="T20" fmla="*/ 919 w 1321"/>
                    <a:gd name="T21" fmla="*/ 340 h 712"/>
                    <a:gd name="T22" fmla="*/ 862 w 1321"/>
                    <a:gd name="T23" fmla="*/ 345 h 712"/>
                    <a:gd name="T24" fmla="*/ 799 w 1321"/>
                    <a:gd name="T25" fmla="*/ 351 h 712"/>
                    <a:gd name="T26" fmla="*/ 735 w 1321"/>
                    <a:gd name="T27" fmla="*/ 354 h 712"/>
                    <a:gd name="T28" fmla="*/ 709 w 1321"/>
                    <a:gd name="T29" fmla="*/ 355 h 712"/>
                    <a:gd name="T30" fmla="*/ 425 w 1321"/>
                    <a:gd name="T31" fmla="*/ 355 h 712"/>
                    <a:gd name="T32" fmla="*/ 421 w 1321"/>
                    <a:gd name="T33" fmla="*/ 355 h 712"/>
                    <a:gd name="T34" fmla="*/ 365 w 1321"/>
                    <a:gd name="T35" fmla="*/ 353 h 712"/>
                    <a:gd name="T36" fmla="*/ 311 w 1321"/>
                    <a:gd name="T37" fmla="*/ 351 h 712"/>
                    <a:gd name="T38" fmla="*/ 260 w 1321"/>
                    <a:gd name="T39" fmla="*/ 347 h 712"/>
                    <a:gd name="T40" fmla="*/ 211 w 1321"/>
                    <a:gd name="T41" fmla="*/ 344 h 712"/>
                    <a:gd name="T42" fmla="*/ 167 w 1321"/>
                    <a:gd name="T43" fmla="*/ 337 h 712"/>
                    <a:gd name="T44" fmla="*/ 126 w 1321"/>
                    <a:gd name="T45" fmla="*/ 329 h 712"/>
                    <a:gd name="T46" fmla="*/ 90 w 1321"/>
                    <a:gd name="T47" fmla="*/ 323 h 712"/>
                    <a:gd name="T48" fmla="*/ 61 w 1321"/>
                    <a:gd name="T49" fmla="*/ 314 h 712"/>
                    <a:gd name="T50" fmla="*/ 33 w 1321"/>
                    <a:gd name="T51" fmla="*/ 303 h 712"/>
                    <a:gd name="T52" fmla="*/ 18 w 1321"/>
                    <a:gd name="T53" fmla="*/ 290 h 712"/>
                    <a:gd name="T54" fmla="*/ 6 w 1321"/>
                    <a:gd name="T55" fmla="*/ 276 h 712"/>
                    <a:gd name="T56" fmla="*/ 0 w 1321"/>
                    <a:gd name="T57" fmla="*/ 261 h 712"/>
                    <a:gd name="T58" fmla="*/ 0 w 1321"/>
                    <a:gd name="T59" fmla="*/ 259 h 712"/>
                    <a:gd name="T60" fmla="*/ 4 w 1321"/>
                    <a:gd name="T61" fmla="*/ 242 h 712"/>
                    <a:gd name="T62" fmla="*/ 16 w 1321"/>
                    <a:gd name="T63" fmla="*/ 222 h 712"/>
                    <a:gd name="T64" fmla="*/ 45 w 1321"/>
                    <a:gd name="T65" fmla="*/ 184 h 712"/>
                    <a:gd name="T66" fmla="*/ 82 w 1321"/>
                    <a:gd name="T67" fmla="*/ 149 h 712"/>
                    <a:gd name="T68" fmla="*/ 130 w 1321"/>
                    <a:gd name="T69" fmla="*/ 118 h 712"/>
                    <a:gd name="T70" fmla="*/ 181 w 1321"/>
                    <a:gd name="T71" fmla="*/ 88 h 712"/>
                    <a:gd name="T72" fmla="*/ 240 w 1321"/>
                    <a:gd name="T73" fmla="*/ 61 h 712"/>
                    <a:gd name="T74" fmla="*/ 305 w 1321"/>
                    <a:gd name="T75" fmla="*/ 41 h 712"/>
                    <a:gd name="T76" fmla="*/ 370 w 1321"/>
                    <a:gd name="T77" fmla="*/ 23 h 712"/>
                    <a:gd name="T78" fmla="*/ 443 w 1321"/>
                    <a:gd name="T79" fmla="*/ 11 h 712"/>
                    <a:gd name="T80" fmla="*/ 518 w 1321"/>
                    <a:gd name="T81" fmla="*/ 4 h 712"/>
                    <a:gd name="T82" fmla="*/ 595 w 1321"/>
                    <a:gd name="T83" fmla="*/ 0 h 712"/>
                    <a:gd name="T84" fmla="*/ 595 w 1321"/>
                    <a:gd name="T85" fmla="*/ 0 h 712"/>
                    <a:gd name="T86" fmla="*/ 677 w 1321"/>
                    <a:gd name="T87" fmla="*/ 4 h 712"/>
                    <a:gd name="T88" fmla="*/ 755 w 1321"/>
                    <a:gd name="T89" fmla="*/ 11 h 712"/>
                    <a:gd name="T90" fmla="*/ 831 w 1321"/>
                    <a:gd name="T91" fmla="*/ 26 h 712"/>
                    <a:gd name="T92" fmla="*/ 901 w 1321"/>
                    <a:gd name="T93" fmla="*/ 45 h 712"/>
                    <a:gd name="T94" fmla="*/ 965 w 1321"/>
                    <a:gd name="T95" fmla="*/ 69 h 712"/>
                    <a:gd name="T96" fmla="*/ 1024 w 1321"/>
                    <a:gd name="T97" fmla="*/ 97 h 712"/>
                    <a:gd name="T98" fmla="*/ 1077 w 1321"/>
                    <a:gd name="T99" fmla="*/ 127 h 712"/>
                    <a:gd name="T100" fmla="*/ 1122 w 1321"/>
                    <a:gd name="T101" fmla="*/ 162 h 712"/>
                    <a:gd name="T102" fmla="*/ 1160 w 1321"/>
                    <a:gd name="T103" fmla="*/ 199 h 712"/>
                    <a:gd name="T104" fmla="*/ 1160 w 1321"/>
                    <a:gd name="T105" fmla="*/ 199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chemeClr val="accent2"/>
                    </a:gs>
                  </a:gsLst>
                  <a:lin ang="5400000" scaled="1"/>
                </a:gradFill>
                <a:ln w="0">
                  <a:noFill/>
                  <a:round/>
                  <a:headEnd/>
                  <a:tailEnd/>
                </a:ln>
              </p:spPr>
              <p:txBody>
                <a:bodyPr/>
                <a:lstStyle/>
                <a:p>
                  <a:endParaRPr lang="zh-CN" altLang="en-US">
                    <a:ea typeface="宋体" charset="-122"/>
                  </a:endParaRPr>
                </a:p>
              </p:txBody>
            </p:sp>
          </p:grpSp>
          <p:sp>
            <p:nvSpPr>
              <p:cNvPr id="49" name="Text Box 13"/>
              <p:cNvSpPr txBox="1">
                <a:spLocks noChangeArrowheads="1"/>
              </p:cNvSpPr>
              <p:nvPr/>
            </p:nvSpPr>
            <p:spPr bwMode="gray">
              <a:xfrm>
                <a:off x="2720" y="1152"/>
                <a:ext cx="296" cy="315"/>
              </a:xfrm>
              <a:prstGeom prst="rect">
                <a:avLst/>
              </a:prstGeom>
              <a:noFill/>
              <a:ln w="9525" algn="ctr">
                <a:noFill/>
                <a:miter lim="800000"/>
                <a:headEnd/>
                <a:tailEnd/>
              </a:ln>
              <a:effectLst/>
            </p:spPr>
            <p:txBody>
              <a:bodyPr wrap="none">
                <a:spAutoFit/>
              </a:bodyPr>
              <a:lstStyle/>
              <a:p>
                <a:pPr eaLnBrk="0" hangingPunct="0">
                  <a:defRPr/>
                </a:pPr>
                <a:r>
                  <a:rPr lang="en-US" altLang="zh-CN" sz="2400" b="1" dirty="0" smtClean="0">
                    <a:solidFill>
                      <a:srgbClr val="FFFFFF"/>
                    </a:solidFill>
                    <a:effectLst>
                      <a:outerShdw blurRad="38100" dist="38100" dir="2700000" algn="tl">
                        <a:srgbClr val="C0C0C0"/>
                      </a:outerShdw>
                    </a:effectLst>
                    <a:latin typeface="Verdana" pitchFamily="34" charset="0"/>
                    <a:ea typeface="宋体" pitchFamily="2" charset="-122"/>
                  </a:rPr>
                  <a:t>A</a:t>
                </a:r>
                <a:endParaRPr lang="en-US" altLang="zh-CN" sz="2400" b="1" dirty="0">
                  <a:solidFill>
                    <a:srgbClr val="FFFFFF"/>
                  </a:solidFill>
                  <a:effectLst>
                    <a:outerShdw blurRad="38100" dist="38100" dir="2700000" algn="tl">
                      <a:srgbClr val="C0C0C0"/>
                    </a:outerShdw>
                  </a:effectLst>
                  <a:latin typeface="Verdana" pitchFamily="34" charset="0"/>
                  <a:ea typeface="宋体" pitchFamily="2" charset="-122"/>
                </a:endParaRPr>
              </a:p>
            </p:txBody>
          </p:sp>
        </p:grpSp>
        <p:grpSp>
          <p:nvGrpSpPr>
            <p:cNvPr id="10" name="Group 14"/>
            <p:cNvGrpSpPr>
              <a:grpSpLocks/>
            </p:cNvGrpSpPr>
            <p:nvPr/>
          </p:nvGrpSpPr>
          <p:grpSpPr bwMode="auto">
            <a:xfrm rot="892305">
              <a:off x="2987824" y="4293096"/>
              <a:ext cx="287338" cy="258763"/>
              <a:chOff x="2236" y="3191"/>
              <a:chExt cx="201" cy="176"/>
            </a:xfrm>
          </p:grpSpPr>
          <p:sp>
            <p:nvSpPr>
              <p:cNvPr id="46" name="Oval 15"/>
              <p:cNvSpPr>
                <a:spLocks noChangeArrowheads="1"/>
              </p:cNvSpPr>
              <p:nvPr/>
            </p:nvSpPr>
            <p:spPr bwMode="gray">
              <a:xfrm rot="18227093">
                <a:off x="2237" y="3284"/>
                <a:ext cx="82" cy="88"/>
              </a:xfrm>
              <a:prstGeom prst="ellipse">
                <a:avLst/>
              </a:prstGeom>
              <a:gradFill rotWithShape="1">
                <a:gsLst>
                  <a:gs pos="0">
                    <a:schemeClr val="folHlink"/>
                  </a:gs>
                  <a:gs pos="100000">
                    <a:schemeClr val="folHlink">
                      <a:gamma/>
                      <a:shade val="66667"/>
                      <a:invGamma/>
                    </a:schemeClr>
                  </a:gs>
                </a:gsLst>
                <a:path path="shape">
                  <a:fillToRect l="50000" t="50000" r="50000" b="50000"/>
                </a:path>
              </a:gradFill>
              <a:ln w="9525">
                <a:solidFill>
                  <a:srgbClr val="000000"/>
                </a:solidFill>
                <a:round/>
                <a:headEnd/>
                <a:tailEnd/>
              </a:ln>
              <a:effectLst/>
            </p:spPr>
            <p:txBody>
              <a:bodyPr wrap="none" anchor="ctr"/>
              <a:lstStyle/>
              <a:p>
                <a:pPr>
                  <a:defRPr/>
                </a:pPr>
                <a:endParaRPr lang="zh-CN" altLang="en-US">
                  <a:ea typeface="宋体" pitchFamily="2" charset="-122"/>
                </a:endParaRPr>
              </a:p>
            </p:txBody>
          </p:sp>
          <p:sp>
            <p:nvSpPr>
              <p:cNvPr id="47" name="Oval 16"/>
              <p:cNvSpPr>
                <a:spLocks noChangeArrowheads="1"/>
              </p:cNvSpPr>
              <p:nvPr/>
            </p:nvSpPr>
            <p:spPr bwMode="gray">
              <a:xfrm rot="18227093">
                <a:off x="2353" y="3195"/>
                <a:ext cx="82" cy="87"/>
              </a:xfrm>
              <a:prstGeom prst="ellipse">
                <a:avLst/>
              </a:prstGeom>
              <a:gradFill rotWithShape="1">
                <a:gsLst>
                  <a:gs pos="0">
                    <a:schemeClr val="folHlink"/>
                  </a:gs>
                  <a:gs pos="100000">
                    <a:schemeClr val="folHlink">
                      <a:gamma/>
                      <a:shade val="66667"/>
                      <a:invGamma/>
                    </a:schemeClr>
                  </a:gs>
                </a:gsLst>
                <a:path path="shape">
                  <a:fillToRect l="50000" t="50000" r="50000" b="50000"/>
                </a:path>
              </a:gradFill>
              <a:ln w="9525">
                <a:solidFill>
                  <a:srgbClr val="000000"/>
                </a:solidFill>
                <a:round/>
                <a:headEnd/>
                <a:tailEnd/>
              </a:ln>
              <a:effectLst/>
            </p:spPr>
            <p:txBody>
              <a:bodyPr wrap="none" anchor="ctr"/>
              <a:lstStyle/>
              <a:p>
                <a:pPr>
                  <a:defRPr/>
                </a:pPr>
                <a:endParaRPr lang="zh-CN" altLang="en-US">
                  <a:ea typeface="宋体" pitchFamily="2" charset="-122"/>
                </a:endParaRPr>
              </a:p>
            </p:txBody>
          </p:sp>
        </p:grpSp>
        <p:grpSp>
          <p:nvGrpSpPr>
            <p:cNvPr id="11" name="Group 17"/>
            <p:cNvGrpSpPr>
              <a:grpSpLocks/>
            </p:cNvGrpSpPr>
            <p:nvPr/>
          </p:nvGrpSpPr>
          <p:grpSpPr bwMode="auto">
            <a:xfrm>
              <a:off x="2318569" y="4301530"/>
              <a:ext cx="617538" cy="631825"/>
              <a:chOff x="1824" y="3357"/>
              <a:chExt cx="432" cy="432"/>
            </a:xfrm>
          </p:grpSpPr>
          <p:grpSp>
            <p:nvGrpSpPr>
              <p:cNvPr id="42" name="Group 18"/>
              <p:cNvGrpSpPr>
                <a:grpSpLocks/>
              </p:cNvGrpSpPr>
              <p:nvPr/>
            </p:nvGrpSpPr>
            <p:grpSpPr bwMode="auto">
              <a:xfrm>
                <a:off x="1824" y="3357"/>
                <a:ext cx="432" cy="432"/>
                <a:chOff x="2016" y="1920"/>
                <a:chExt cx="1680" cy="1680"/>
              </a:xfrm>
            </p:grpSpPr>
            <p:sp>
              <p:nvSpPr>
                <p:cNvPr id="44" name="Oval 19"/>
                <p:cNvSpPr>
                  <a:spLocks noChangeArrowheads="1"/>
                </p:cNvSpPr>
                <p:nvPr/>
              </p:nvSpPr>
              <p:spPr bwMode="gray">
                <a:xfrm>
                  <a:off x="2016" y="1920"/>
                  <a:ext cx="1680" cy="1680"/>
                </a:xfrm>
                <a:prstGeom prst="ellipse">
                  <a:avLst/>
                </a:prstGeom>
                <a:gradFill rotWithShape="1">
                  <a:gsLst>
                    <a:gs pos="0">
                      <a:schemeClr val="folHlink"/>
                    </a:gs>
                    <a:gs pos="100000">
                      <a:schemeClr val="folHlink">
                        <a:gamma/>
                        <a:shade val="24314"/>
                        <a:invGamma/>
                      </a:schemeClr>
                    </a:gs>
                  </a:gsLst>
                  <a:lin ang="5400000" scaled="1"/>
                </a:gradFill>
                <a:ln w="9525">
                  <a:noFill/>
                  <a:round/>
                  <a:headEnd/>
                  <a:tailEnd/>
                </a:ln>
                <a:effectLst/>
              </p:spPr>
              <p:txBody>
                <a:bodyPr wrap="none" anchor="ctr"/>
                <a:lstStyle/>
                <a:p>
                  <a:pPr>
                    <a:defRPr/>
                  </a:pPr>
                  <a:endParaRPr lang="zh-CN" altLang="en-US">
                    <a:ea typeface="宋体" pitchFamily="2" charset="-122"/>
                  </a:endParaRPr>
                </a:p>
              </p:txBody>
            </p:sp>
            <p:sp>
              <p:nvSpPr>
                <p:cNvPr id="45" name="Freeform 20"/>
                <p:cNvSpPr>
                  <a:spLocks/>
                </p:cNvSpPr>
                <p:nvPr/>
              </p:nvSpPr>
              <p:spPr bwMode="gray">
                <a:xfrm>
                  <a:off x="2208" y="1948"/>
                  <a:ext cx="1296" cy="634"/>
                </a:xfrm>
                <a:custGeom>
                  <a:avLst/>
                  <a:gdLst>
                    <a:gd name="T0" fmla="*/ 1160 w 1321"/>
                    <a:gd name="T1" fmla="*/ 199 h 712"/>
                    <a:gd name="T2" fmla="*/ 1174 w 1321"/>
                    <a:gd name="T3" fmla="*/ 221 h 712"/>
                    <a:gd name="T4" fmla="*/ 1177 w 1321"/>
                    <a:gd name="T5" fmla="*/ 240 h 712"/>
                    <a:gd name="T6" fmla="*/ 1172 w 1321"/>
                    <a:gd name="T7" fmla="*/ 257 h 712"/>
                    <a:gd name="T8" fmla="*/ 1157 w 1321"/>
                    <a:gd name="T9" fmla="*/ 273 h 712"/>
                    <a:gd name="T10" fmla="*/ 1134 w 1321"/>
                    <a:gd name="T11" fmla="*/ 289 h 712"/>
                    <a:gd name="T12" fmla="*/ 1105 w 1321"/>
                    <a:gd name="T13" fmla="*/ 301 h 712"/>
                    <a:gd name="T14" fmla="*/ 1066 w 1321"/>
                    <a:gd name="T15" fmla="*/ 313 h 712"/>
                    <a:gd name="T16" fmla="*/ 1023 w 1321"/>
                    <a:gd name="T17" fmla="*/ 324 h 712"/>
                    <a:gd name="T18" fmla="*/ 973 w 1321"/>
                    <a:gd name="T19" fmla="*/ 332 h 712"/>
                    <a:gd name="T20" fmla="*/ 919 w 1321"/>
                    <a:gd name="T21" fmla="*/ 340 h 712"/>
                    <a:gd name="T22" fmla="*/ 862 w 1321"/>
                    <a:gd name="T23" fmla="*/ 345 h 712"/>
                    <a:gd name="T24" fmla="*/ 799 w 1321"/>
                    <a:gd name="T25" fmla="*/ 351 h 712"/>
                    <a:gd name="T26" fmla="*/ 735 w 1321"/>
                    <a:gd name="T27" fmla="*/ 354 h 712"/>
                    <a:gd name="T28" fmla="*/ 709 w 1321"/>
                    <a:gd name="T29" fmla="*/ 355 h 712"/>
                    <a:gd name="T30" fmla="*/ 425 w 1321"/>
                    <a:gd name="T31" fmla="*/ 355 h 712"/>
                    <a:gd name="T32" fmla="*/ 421 w 1321"/>
                    <a:gd name="T33" fmla="*/ 355 h 712"/>
                    <a:gd name="T34" fmla="*/ 365 w 1321"/>
                    <a:gd name="T35" fmla="*/ 353 h 712"/>
                    <a:gd name="T36" fmla="*/ 311 w 1321"/>
                    <a:gd name="T37" fmla="*/ 351 h 712"/>
                    <a:gd name="T38" fmla="*/ 260 w 1321"/>
                    <a:gd name="T39" fmla="*/ 347 h 712"/>
                    <a:gd name="T40" fmla="*/ 211 w 1321"/>
                    <a:gd name="T41" fmla="*/ 344 h 712"/>
                    <a:gd name="T42" fmla="*/ 167 w 1321"/>
                    <a:gd name="T43" fmla="*/ 337 h 712"/>
                    <a:gd name="T44" fmla="*/ 126 w 1321"/>
                    <a:gd name="T45" fmla="*/ 329 h 712"/>
                    <a:gd name="T46" fmla="*/ 90 w 1321"/>
                    <a:gd name="T47" fmla="*/ 323 h 712"/>
                    <a:gd name="T48" fmla="*/ 61 w 1321"/>
                    <a:gd name="T49" fmla="*/ 314 h 712"/>
                    <a:gd name="T50" fmla="*/ 33 w 1321"/>
                    <a:gd name="T51" fmla="*/ 303 h 712"/>
                    <a:gd name="T52" fmla="*/ 18 w 1321"/>
                    <a:gd name="T53" fmla="*/ 290 h 712"/>
                    <a:gd name="T54" fmla="*/ 6 w 1321"/>
                    <a:gd name="T55" fmla="*/ 276 h 712"/>
                    <a:gd name="T56" fmla="*/ 0 w 1321"/>
                    <a:gd name="T57" fmla="*/ 261 h 712"/>
                    <a:gd name="T58" fmla="*/ 0 w 1321"/>
                    <a:gd name="T59" fmla="*/ 259 h 712"/>
                    <a:gd name="T60" fmla="*/ 4 w 1321"/>
                    <a:gd name="T61" fmla="*/ 242 h 712"/>
                    <a:gd name="T62" fmla="*/ 16 w 1321"/>
                    <a:gd name="T63" fmla="*/ 222 h 712"/>
                    <a:gd name="T64" fmla="*/ 45 w 1321"/>
                    <a:gd name="T65" fmla="*/ 184 h 712"/>
                    <a:gd name="T66" fmla="*/ 82 w 1321"/>
                    <a:gd name="T67" fmla="*/ 149 h 712"/>
                    <a:gd name="T68" fmla="*/ 130 w 1321"/>
                    <a:gd name="T69" fmla="*/ 118 h 712"/>
                    <a:gd name="T70" fmla="*/ 181 w 1321"/>
                    <a:gd name="T71" fmla="*/ 88 h 712"/>
                    <a:gd name="T72" fmla="*/ 240 w 1321"/>
                    <a:gd name="T73" fmla="*/ 61 h 712"/>
                    <a:gd name="T74" fmla="*/ 305 w 1321"/>
                    <a:gd name="T75" fmla="*/ 41 h 712"/>
                    <a:gd name="T76" fmla="*/ 370 w 1321"/>
                    <a:gd name="T77" fmla="*/ 23 h 712"/>
                    <a:gd name="T78" fmla="*/ 443 w 1321"/>
                    <a:gd name="T79" fmla="*/ 11 h 712"/>
                    <a:gd name="T80" fmla="*/ 518 w 1321"/>
                    <a:gd name="T81" fmla="*/ 4 h 712"/>
                    <a:gd name="T82" fmla="*/ 595 w 1321"/>
                    <a:gd name="T83" fmla="*/ 0 h 712"/>
                    <a:gd name="T84" fmla="*/ 595 w 1321"/>
                    <a:gd name="T85" fmla="*/ 0 h 712"/>
                    <a:gd name="T86" fmla="*/ 677 w 1321"/>
                    <a:gd name="T87" fmla="*/ 4 h 712"/>
                    <a:gd name="T88" fmla="*/ 755 w 1321"/>
                    <a:gd name="T89" fmla="*/ 11 h 712"/>
                    <a:gd name="T90" fmla="*/ 831 w 1321"/>
                    <a:gd name="T91" fmla="*/ 26 h 712"/>
                    <a:gd name="T92" fmla="*/ 901 w 1321"/>
                    <a:gd name="T93" fmla="*/ 45 h 712"/>
                    <a:gd name="T94" fmla="*/ 965 w 1321"/>
                    <a:gd name="T95" fmla="*/ 69 h 712"/>
                    <a:gd name="T96" fmla="*/ 1024 w 1321"/>
                    <a:gd name="T97" fmla="*/ 97 h 712"/>
                    <a:gd name="T98" fmla="*/ 1077 w 1321"/>
                    <a:gd name="T99" fmla="*/ 127 h 712"/>
                    <a:gd name="T100" fmla="*/ 1122 w 1321"/>
                    <a:gd name="T101" fmla="*/ 162 h 712"/>
                    <a:gd name="T102" fmla="*/ 1160 w 1321"/>
                    <a:gd name="T103" fmla="*/ 199 h 712"/>
                    <a:gd name="T104" fmla="*/ 1160 w 1321"/>
                    <a:gd name="T105" fmla="*/ 199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chemeClr val="folHlink"/>
                    </a:gs>
                  </a:gsLst>
                  <a:lin ang="5400000" scaled="1"/>
                </a:gradFill>
                <a:ln w="0">
                  <a:noFill/>
                  <a:round/>
                  <a:headEnd/>
                  <a:tailEnd/>
                </a:ln>
              </p:spPr>
              <p:txBody>
                <a:bodyPr/>
                <a:lstStyle/>
                <a:p>
                  <a:endParaRPr lang="zh-CN" altLang="en-US">
                    <a:ea typeface="宋体" charset="-122"/>
                  </a:endParaRPr>
                </a:p>
              </p:txBody>
            </p:sp>
          </p:grpSp>
          <p:sp>
            <p:nvSpPr>
              <p:cNvPr id="43" name="Text Box 21"/>
              <p:cNvSpPr txBox="1">
                <a:spLocks noChangeArrowheads="1"/>
              </p:cNvSpPr>
              <p:nvPr/>
            </p:nvSpPr>
            <p:spPr bwMode="gray">
              <a:xfrm>
                <a:off x="1897" y="3438"/>
                <a:ext cx="293" cy="316"/>
              </a:xfrm>
              <a:prstGeom prst="rect">
                <a:avLst/>
              </a:prstGeom>
              <a:noFill/>
              <a:ln w="9525" algn="ctr">
                <a:noFill/>
                <a:miter lim="800000"/>
                <a:headEnd/>
                <a:tailEnd/>
              </a:ln>
              <a:effectLst/>
            </p:spPr>
            <p:txBody>
              <a:bodyPr wrap="none">
                <a:spAutoFit/>
              </a:bodyPr>
              <a:lstStyle/>
              <a:p>
                <a:pPr eaLnBrk="0" hangingPunct="0">
                  <a:defRPr/>
                </a:pPr>
                <a:r>
                  <a:rPr lang="en-US" altLang="zh-CN" sz="2400" b="1" dirty="0" smtClean="0">
                    <a:solidFill>
                      <a:srgbClr val="FFFFFF"/>
                    </a:solidFill>
                    <a:effectLst>
                      <a:outerShdw blurRad="38100" dist="38100" dir="2700000" algn="tl">
                        <a:srgbClr val="C0C0C0"/>
                      </a:outerShdw>
                    </a:effectLst>
                    <a:latin typeface="Verdana" pitchFamily="34" charset="0"/>
                    <a:ea typeface="宋体" pitchFamily="2" charset="-122"/>
                  </a:rPr>
                  <a:t>B</a:t>
                </a:r>
                <a:endParaRPr lang="en-US" altLang="zh-CN" sz="2400" b="1" dirty="0">
                  <a:solidFill>
                    <a:srgbClr val="FFFFFF"/>
                  </a:solidFill>
                  <a:effectLst>
                    <a:outerShdw blurRad="38100" dist="38100" dir="2700000" algn="tl">
                      <a:srgbClr val="C0C0C0"/>
                    </a:outerShdw>
                  </a:effectLst>
                  <a:latin typeface="Verdana" pitchFamily="34" charset="0"/>
                  <a:ea typeface="宋体" pitchFamily="2" charset="-122"/>
                </a:endParaRPr>
              </a:p>
            </p:txBody>
          </p:sp>
        </p:grpSp>
        <p:grpSp>
          <p:nvGrpSpPr>
            <p:cNvPr id="13" name="Group 27"/>
            <p:cNvGrpSpPr>
              <a:grpSpLocks/>
            </p:cNvGrpSpPr>
            <p:nvPr/>
          </p:nvGrpSpPr>
          <p:grpSpPr bwMode="auto">
            <a:xfrm>
              <a:off x="5481910" y="4376713"/>
              <a:ext cx="587375" cy="574675"/>
              <a:chOff x="3552" y="3339"/>
              <a:chExt cx="412" cy="392"/>
            </a:xfrm>
          </p:grpSpPr>
          <p:grpSp>
            <p:nvGrpSpPr>
              <p:cNvPr id="34" name="Group 28"/>
              <p:cNvGrpSpPr>
                <a:grpSpLocks/>
              </p:cNvGrpSpPr>
              <p:nvPr/>
            </p:nvGrpSpPr>
            <p:grpSpPr bwMode="auto">
              <a:xfrm>
                <a:off x="3552" y="3339"/>
                <a:ext cx="412" cy="392"/>
                <a:chOff x="2016" y="1920"/>
                <a:chExt cx="1680" cy="1680"/>
              </a:xfrm>
            </p:grpSpPr>
            <p:sp>
              <p:nvSpPr>
                <p:cNvPr id="36" name="Oval 29"/>
                <p:cNvSpPr>
                  <a:spLocks noChangeArrowheads="1"/>
                </p:cNvSpPr>
                <p:nvPr/>
              </p:nvSpPr>
              <p:spPr bwMode="gray">
                <a:xfrm>
                  <a:off x="2016" y="1920"/>
                  <a:ext cx="1680" cy="1680"/>
                </a:xfrm>
                <a:prstGeom prst="ellipse">
                  <a:avLst/>
                </a:prstGeom>
                <a:gradFill rotWithShape="1">
                  <a:gsLst>
                    <a:gs pos="0">
                      <a:schemeClr val="bg2"/>
                    </a:gs>
                    <a:gs pos="100000">
                      <a:schemeClr val="bg2">
                        <a:gamma/>
                        <a:shade val="45490"/>
                        <a:invGamma/>
                      </a:schemeClr>
                    </a:gs>
                  </a:gsLst>
                  <a:lin ang="5400000" scaled="1"/>
                </a:gradFill>
                <a:ln w="9525">
                  <a:noFill/>
                  <a:round/>
                  <a:headEnd/>
                  <a:tailEnd/>
                </a:ln>
                <a:effectLst/>
              </p:spPr>
              <p:txBody>
                <a:bodyPr wrap="none" anchor="ctr"/>
                <a:lstStyle/>
                <a:p>
                  <a:pPr>
                    <a:defRPr/>
                  </a:pPr>
                  <a:endParaRPr lang="zh-CN" altLang="en-US">
                    <a:ea typeface="宋体" pitchFamily="2" charset="-122"/>
                  </a:endParaRPr>
                </a:p>
              </p:txBody>
            </p:sp>
            <p:sp>
              <p:nvSpPr>
                <p:cNvPr id="37" name="Freeform 30"/>
                <p:cNvSpPr>
                  <a:spLocks/>
                </p:cNvSpPr>
                <p:nvPr/>
              </p:nvSpPr>
              <p:spPr bwMode="gray">
                <a:xfrm>
                  <a:off x="2208" y="1948"/>
                  <a:ext cx="1296" cy="634"/>
                </a:xfrm>
                <a:custGeom>
                  <a:avLst/>
                  <a:gdLst>
                    <a:gd name="T0" fmla="*/ 1160 w 1321"/>
                    <a:gd name="T1" fmla="*/ 199 h 712"/>
                    <a:gd name="T2" fmla="*/ 1174 w 1321"/>
                    <a:gd name="T3" fmla="*/ 221 h 712"/>
                    <a:gd name="T4" fmla="*/ 1177 w 1321"/>
                    <a:gd name="T5" fmla="*/ 240 h 712"/>
                    <a:gd name="T6" fmla="*/ 1172 w 1321"/>
                    <a:gd name="T7" fmla="*/ 257 h 712"/>
                    <a:gd name="T8" fmla="*/ 1157 w 1321"/>
                    <a:gd name="T9" fmla="*/ 273 h 712"/>
                    <a:gd name="T10" fmla="*/ 1134 w 1321"/>
                    <a:gd name="T11" fmla="*/ 289 h 712"/>
                    <a:gd name="T12" fmla="*/ 1105 w 1321"/>
                    <a:gd name="T13" fmla="*/ 301 h 712"/>
                    <a:gd name="T14" fmla="*/ 1066 w 1321"/>
                    <a:gd name="T15" fmla="*/ 313 h 712"/>
                    <a:gd name="T16" fmla="*/ 1023 w 1321"/>
                    <a:gd name="T17" fmla="*/ 324 h 712"/>
                    <a:gd name="T18" fmla="*/ 973 w 1321"/>
                    <a:gd name="T19" fmla="*/ 332 h 712"/>
                    <a:gd name="T20" fmla="*/ 919 w 1321"/>
                    <a:gd name="T21" fmla="*/ 340 h 712"/>
                    <a:gd name="T22" fmla="*/ 862 w 1321"/>
                    <a:gd name="T23" fmla="*/ 345 h 712"/>
                    <a:gd name="T24" fmla="*/ 799 w 1321"/>
                    <a:gd name="T25" fmla="*/ 351 h 712"/>
                    <a:gd name="T26" fmla="*/ 735 w 1321"/>
                    <a:gd name="T27" fmla="*/ 354 h 712"/>
                    <a:gd name="T28" fmla="*/ 709 w 1321"/>
                    <a:gd name="T29" fmla="*/ 355 h 712"/>
                    <a:gd name="T30" fmla="*/ 425 w 1321"/>
                    <a:gd name="T31" fmla="*/ 355 h 712"/>
                    <a:gd name="T32" fmla="*/ 421 w 1321"/>
                    <a:gd name="T33" fmla="*/ 355 h 712"/>
                    <a:gd name="T34" fmla="*/ 365 w 1321"/>
                    <a:gd name="T35" fmla="*/ 353 h 712"/>
                    <a:gd name="T36" fmla="*/ 311 w 1321"/>
                    <a:gd name="T37" fmla="*/ 351 h 712"/>
                    <a:gd name="T38" fmla="*/ 260 w 1321"/>
                    <a:gd name="T39" fmla="*/ 347 h 712"/>
                    <a:gd name="T40" fmla="*/ 211 w 1321"/>
                    <a:gd name="T41" fmla="*/ 344 h 712"/>
                    <a:gd name="T42" fmla="*/ 167 w 1321"/>
                    <a:gd name="T43" fmla="*/ 337 h 712"/>
                    <a:gd name="T44" fmla="*/ 126 w 1321"/>
                    <a:gd name="T45" fmla="*/ 329 h 712"/>
                    <a:gd name="T46" fmla="*/ 90 w 1321"/>
                    <a:gd name="T47" fmla="*/ 323 h 712"/>
                    <a:gd name="T48" fmla="*/ 61 w 1321"/>
                    <a:gd name="T49" fmla="*/ 314 h 712"/>
                    <a:gd name="T50" fmla="*/ 33 w 1321"/>
                    <a:gd name="T51" fmla="*/ 303 h 712"/>
                    <a:gd name="T52" fmla="*/ 18 w 1321"/>
                    <a:gd name="T53" fmla="*/ 290 h 712"/>
                    <a:gd name="T54" fmla="*/ 6 w 1321"/>
                    <a:gd name="T55" fmla="*/ 276 h 712"/>
                    <a:gd name="T56" fmla="*/ 0 w 1321"/>
                    <a:gd name="T57" fmla="*/ 261 h 712"/>
                    <a:gd name="T58" fmla="*/ 0 w 1321"/>
                    <a:gd name="T59" fmla="*/ 259 h 712"/>
                    <a:gd name="T60" fmla="*/ 4 w 1321"/>
                    <a:gd name="T61" fmla="*/ 242 h 712"/>
                    <a:gd name="T62" fmla="*/ 16 w 1321"/>
                    <a:gd name="T63" fmla="*/ 222 h 712"/>
                    <a:gd name="T64" fmla="*/ 45 w 1321"/>
                    <a:gd name="T65" fmla="*/ 184 h 712"/>
                    <a:gd name="T66" fmla="*/ 82 w 1321"/>
                    <a:gd name="T67" fmla="*/ 149 h 712"/>
                    <a:gd name="T68" fmla="*/ 130 w 1321"/>
                    <a:gd name="T69" fmla="*/ 118 h 712"/>
                    <a:gd name="T70" fmla="*/ 181 w 1321"/>
                    <a:gd name="T71" fmla="*/ 88 h 712"/>
                    <a:gd name="T72" fmla="*/ 240 w 1321"/>
                    <a:gd name="T73" fmla="*/ 61 h 712"/>
                    <a:gd name="T74" fmla="*/ 305 w 1321"/>
                    <a:gd name="T75" fmla="*/ 41 h 712"/>
                    <a:gd name="T76" fmla="*/ 370 w 1321"/>
                    <a:gd name="T77" fmla="*/ 23 h 712"/>
                    <a:gd name="T78" fmla="*/ 443 w 1321"/>
                    <a:gd name="T79" fmla="*/ 11 h 712"/>
                    <a:gd name="T80" fmla="*/ 518 w 1321"/>
                    <a:gd name="T81" fmla="*/ 4 h 712"/>
                    <a:gd name="T82" fmla="*/ 595 w 1321"/>
                    <a:gd name="T83" fmla="*/ 0 h 712"/>
                    <a:gd name="T84" fmla="*/ 595 w 1321"/>
                    <a:gd name="T85" fmla="*/ 0 h 712"/>
                    <a:gd name="T86" fmla="*/ 677 w 1321"/>
                    <a:gd name="T87" fmla="*/ 4 h 712"/>
                    <a:gd name="T88" fmla="*/ 755 w 1321"/>
                    <a:gd name="T89" fmla="*/ 11 h 712"/>
                    <a:gd name="T90" fmla="*/ 831 w 1321"/>
                    <a:gd name="T91" fmla="*/ 26 h 712"/>
                    <a:gd name="T92" fmla="*/ 901 w 1321"/>
                    <a:gd name="T93" fmla="*/ 45 h 712"/>
                    <a:gd name="T94" fmla="*/ 965 w 1321"/>
                    <a:gd name="T95" fmla="*/ 69 h 712"/>
                    <a:gd name="T96" fmla="*/ 1024 w 1321"/>
                    <a:gd name="T97" fmla="*/ 97 h 712"/>
                    <a:gd name="T98" fmla="*/ 1077 w 1321"/>
                    <a:gd name="T99" fmla="*/ 127 h 712"/>
                    <a:gd name="T100" fmla="*/ 1122 w 1321"/>
                    <a:gd name="T101" fmla="*/ 162 h 712"/>
                    <a:gd name="T102" fmla="*/ 1160 w 1321"/>
                    <a:gd name="T103" fmla="*/ 199 h 712"/>
                    <a:gd name="T104" fmla="*/ 1160 w 1321"/>
                    <a:gd name="T105" fmla="*/ 199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chemeClr val="bg2"/>
                    </a:gs>
                  </a:gsLst>
                  <a:lin ang="5400000" scaled="1"/>
                </a:gradFill>
                <a:ln w="0">
                  <a:noFill/>
                  <a:round/>
                  <a:headEnd/>
                  <a:tailEnd/>
                </a:ln>
              </p:spPr>
              <p:txBody>
                <a:bodyPr/>
                <a:lstStyle/>
                <a:p>
                  <a:endParaRPr lang="zh-CN" altLang="en-US">
                    <a:ea typeface="宋体" charset="-122"/>
                  </a:endParaRPr>
                </a:p>
              </p:txBody>
            </p:sp>
          </p:grpSp>
          <p:sp>
            <p:nvSpPr>
              <p:cNvPr id="35" name="Text Box 31"/>
              <p:cNvSpPr txBox="1">
                <a:spLocks noChangeArrowheads="1"/>
              </p:cNvSpPr>
              <p:nvPr/>
            </p:nvSpPr>
            <p:spPr bwMode="gray">
              <a:xfrm>
                <a:off x="3627" y="3360"/>
                <a:ext cx="286" cy="315"/>
              </a:xfrm>
              <a:prstGeom prst="rect">
                <a:avLst/>
              </a:prstGeom>
              <a:noFill/>
              <a:ln w="9525" algn="ctr">
                <a:noFill/>
                <a:miter lim="800000"/>
                <a:headEnd/>
                <a:tailEnd/>
              </a:ln>
              <a:effectLst/>
            </p:spPr>
            <p:txBody>
              <a:bodyPr wrap="none">
                <a:spAutoFit/>
              </a:bodyPr>
              <a:lstStyle/>
              <a:p>
                <a:pPr eaLnBrk="0" hangingPunct="0">
                  <a:defRPr/>
                </a:pPr>
                <a:r>
                  <a:rPr lang="en-US" altLang="zh-CN" sz="2400" b="1" dirty="0" smtClean="0">
                    <a:solidFill>
                      <a:srgbClr val="FFFFFF"/>
                    </a:solidFill>
                    <a:effectLst>
                      <a:outerShdw blurRad="38100" dist="38100" dir="2700000" algn="tl">
                        <a:srgbClr val="C0C0C0"/>
                      </a:outerShdw>
                    </a:effectLst>
                    <a:latin typeface="Verdana" pitchFamily="34" charset="0"/>
                    <a:ea typeface="宋体" pitchFamily="2" charset="-122"/>
                  </a:rPr>
                  <a:t>C</a:t>
                </a:r>
                <a:endParaRPr lang="en-US" altLang="zh-CN" sz="2400" b="1" dirty="0">
                  <a:solidFill>
                    <a:srgbClr val="FFFFFF"/>
                  </a:solidFill>
                  <a:effectLst>
                    <a:outerShdw blurRad="38100" dist="38100" dir="2700000" algn="tl">
                      <a:srgbClr val="C0C0C0"/>
                    </a:outerShdw>
                  </a:effectLst>
                  <a:latin typeface="Verdana" pitchFamily="34" charset="0"/>
                  <a:ea typeface="宋体" pitchFamily="2" charset="-122"/>
                </a:endParaRPr>
              </a:p>
            </p:txBody>
          </p:sp>
        </p:grpSp>
        <p:grpSp>
          <p:nvGrpSpPr>
            <p:cNvPr id="54" name="组合 53"/>
            <p:cNvGrpSpPr/>
            <p:nvPr/>
          </p:nvGrpSpPr>
          <p:grpSpPr>
            <a:xfrm rot="21029040">
              <a:off x="5220072" y="4221088"/>
              <a:ext cx="288032" cy="288032"/>
              <a:chOff x="5419551" y="3879702"/>
              <a:chExt cx="261938" cy="260350"/>
            </a:xfrm>
          </p:grpSpPr>
          <p:sp>
            <p:nvSpPr>
              <p:cNvPr id="15" name="Oval 37"/>
              <p:cNvSpPr>
                <a:spLocks noChangeArrowheads="1"/>
              </p:cNvSpPr>
              <p:nvPr/>
            </p:nvSpPr>
            <p:spPr bwMode="gray">
              <a:xfrm rot="18227093">
                <a:off x="5559251" y="4017814"/>
                <a:ext cx="119063" cy="125413"/>
              </a:xfrm>
              <a:prstGeom prst="ellipse">
                <a:avLst/>
              </a:prstGeom>
              <a:gradFill rotWithShape="1">
                <a:gsLst>
                  <a:gs pos="0">
                    <a:schemeClr val="bg2"/>
                  </a:gs>
                  <a:gs pos="100000">
                    <a:schemeClr val="bg2">
                      <a:gamma/>
                      <a:shade val="66667"/>
                      <a:invGamma/>
                    </a:schemeClr>
                  </a:gs>
                </a:gsLst>
                <a:path path="shape">
                  <a:fillToRect l="50000" t="50000" r="50000" b="50000"/>
                </a:path>
              </a:gradFill>
              <a:ln w="9525">
                <a:solidFill>
                  <a:srgbClr val="000000"/>
                </a:solidFill>
                <a:round/>
                <a:headEnd/>
                <a:tailEnd/>
              </a:ln>
              <a:effectLst/>
            </p:spPr>
            <p:txBody>
              <a:bodyPr wrap="none" anchor="ctr"/>
              <a:lstStyle/>
              <a:p>
                <a:pPr>
                  <a:defRPr/>
                </a:pPr>
                <a:endParaRPr lang="zh-CN" altLang="en-US">
                  <a:ea typeface="宋体" pitchFamily="2" charset="-122"/>
                </a:endParaRPr>
              </a:p>
            </p:txBody>
          </p:sp>
          <p:sp>
            <p:nvSpPr>
              <p:cNvPr id="16" name="Oval 38"/>
              <p:cNvSpPr>
                <a:spLocks noChangeArrowheads="1"/>
              </p:cNvSpPr>
              <p:nvPr/>
            </p:nvSpPr>
            <p:spPr bwMode="gray">
              <a:xfrm rot="18227093">
                <a:off x="5421139" y="3878114"/>
                <a:ext cx="120650" cy="123825"/>
              </a:xfrm>
              <a:prstGeom prst="ellipse">
                <a:avLst/>
              </a:prstGeom>
              <a:gradFill rotWithShape="1">
                <a:gsLst>
                  <a:gs pos="0">
                    <a:schemeClr val="bg2"/>
                  </a:gs>
                  <a:gs pos="100000">
                    <a:schemeClr val="bg2">
                      <a:gamma/>
                      <a:shade val="66667"/>
                      <a:invGamma/>
                    </a:schemeClr>
                  </a:gs>
                </a:gsLst>
                <a:path path="shape">
                  <a:fillToRect l="50000" t="50000" r="50000" b="50000"/>
                </a:path>
              </a:gradFill>
              <a:ln w="9525">
                <a:solidFill>
                  <a:srgbClr val="000000"/>
                </a:solidFill>
                <a:round/>
                <a:headEnd/>
                <a:tailEnd/>
              </a:ln>
              <a:effectLst/>
            </p:spPr>
            <p:txBody>
              <a:bodyPr wrap="none" anchor="ctr"/>
              <a:lstStyle/>
              <a:p>
                <a:pPr>
                  <a:defRPr/>
                </a:pPr>
                <a:endParaRPr lang="zh-CN" altLang="en-US">
                  <a:ea typeface="宋体" pitchFamily="2" charset="-122"/>
                </a:endParaRPr>
              </a:p>
            </p:txBody>
          </p:sp>
        </p:grpSp>
        <p:grpSp>
          <p:nvGrpSpPr>
            <p:cNvPr id="18" name="Group 42"/>
            <p:cNvGrpSpPr>
              <a:grpSpLocks/>
            </p:cNvGrpSpPr>
            <p:nvPr/>
          </p:nvGrpSpPr>
          <p:grpSpPr bwMode="auto">
            <a:xfrm>
              <a:off x="4174927" y="2282032"/>
              <a:ext cx="123825" cy="381000"/>
              <a:chOff x="2832" y="1612"/>
              <a:chExt cx="87" cy="260"/>
            </a:xfrm>
          </p:grpSpPr>
          <p:sp>
            <p:nvSpPr>
              <p:cNvPr id="26" name="Oval 43"/>
              <p:cNvSpPr>
                <a:spLocks noChangeArrowheads="1"/>
              </p:cNvSpPr>
              <p:nvPr/>
            </p:nvSpPr>
            <p:spPr bwMode="gray">
              <a:xfrm rot="18227093">
                <a:off x="2832" y="1612"/>
                <a:ext cx="81" cy="87"/>
              </a:xfrm>
              <a:prstGeom prst="ellipse">
                <a:avLst/>
              </a:prstGeom>
              <a:gradFill rotWithShape="1">
                <a:gsLst>
                  <a:gs pos="0">
                    <a:schemeClr val="accent2"/>
                  </a:gs>
                  <a:gs pos="100000">
                    <a:schemeClr val="accent2">
                      <a:gamma/>
                      <a:shade val="45490"/>
                      <a:invGamma/>
                    </a:schemeClr>
                  </a:gs>
                </a:gsLst>
                <a:path path="shape">
                  <a:fillToRect l="50000" t="50000" r="50000" b="50000"/>
                </a:path>
              </a:gradFill>
              <a:ln w="9525">
                <a:solidFill>
                  <a:srgbClr val="000000"/>
                </a:solidFill>
                <a:round/>
                <a:headEnd/>
                <a:tailEnd/>
              </a:ln>
              <a:effectLst/>
            </p:spPr>
            <p:txBody>
              <a:bodyPr wrap="none" anchor="ctr"/>
              <a:lstStyle/>
              <a:p>
                <a:pPr>
                  <a:defRPr/>
                </a:pPr>
                <a:endParaRPr lang="zh-CN" altLang="en-US">
                  <a:ea typeface="宋体" pitchFamily="2" charset="-122"/>
                </a:endParaRPr>
              </a:p>
            </p:txBody>
          </p:sp>
          <p:sp>
            <p:nvSpPr>
              <p:cNvPr id="27" name="Oval 44"/>
              <p:cNvSpPr>
                <a:spLocks noChangeArrowheads="1"/>
              </p:cNvSpPr>
              <p:nvPr/>
            </p:nvSpPr>
            <p:spPr bwMode="gray">
              <a:xfrm rot="18227093">
                <a:off x="2830" y="1787"/>
                <a:ext cx="82" cy="87"/>
              </a:xfrm>
              <a:prstGeom prst="ellipse">
                <a:avLst/>
              </a:prstGeom>
              <a:gradFill rotWithShape="1">
                <a:gsLst>
                  <a:gs pos="0">
                    <a:schemeClr val="accent2"/>
                  </a:gs>
                  <a:gs pos="100000">
                    <a:schemeClr val="accent2">
                      <a:gamma/>
                      <a:shade val="48627"/>
                      <a:invGamma/>
                    </a:schemeClr>
                  </a:gs>
                </a:gsLst>
                <a:path path="shape">
                  <a:fillToRect l="50000" t="50000" r="50000" b="50000"/>
                </a:path>
              </a:gradFill>
              <a:ln w="9525">
                <a:solidFill>
                  <a:srgbClr val="000000"/>
                </a:solidFill>
                <a:round/>
                <a:headEnd/>
                <a:tailEnd/>
              </a:ln>
              <a:effectLst/>
            </p:spPr>
            <p:txBody>
              <a:bodyPr wrap="none" anchor="ctr"/>
              <a:lstStyle/>
              <a:p>
                <a:pPr>
                  <a:defRPr/>
                </a:pPr>
                <a:endParaRPr lang="zh-CN" altLang="en-US">
                  <a:ea typeface="宋体" pitchFamily="2" charset="-122"/>
                </a:endParaRPr>
              </a:p>
            </p:txBody>
          </p:sp>
        </p:grpSp>
        <p:sp>
          <p:nvSpPr>
            <p:cNvPr id="22" name="Text Box 48"/>
            <p:cNvSpPr txBox="1">
              <a:spLocks noChangeArrowheads="1"/>
            </p:cNvSpPr>
            <p:nvPr/>
          </p:nvSpPr>
          <p:spPr bwMode="auto">
            <a:xfrm>
              <a:off x="2825552" y="1124744"/>
              <a:ext cx="2971800" cy="369332"/>
            </a:xfrm>
            <a:prstGeom prst="rect">
              <a:avLst/>
            </a:prstGeom>
            <a:noFill/>
            <a:ln w="9525">
              <a:noFill/>
              <a:miter lim="800000"/>
              <a:headEnd/>
              <a:tailEnd/>
            </a:ln>
          </p:spPr>
          <p:txBody>
            <a:bodyPr>
              <a:spAutoFit/>
            </a:bodyPr>
            <a:lstStyle/>
            <a:p>
              <a:pPr algn="ctr" eaLnBrk="0" hangingPunct="0"/>
              <a:r>
                <a:rPr lang="zh-CN" altLang="zh-CN" b="1" dirty="0" smtClean="0">
                  <a:latin typeface="Times New Roman" pitchFamily="18" charset="0"/>
                  <a:ea typeface="华文新魏" pitchFamily="2" charset="-122"/>
                  <a:cs typeface="Times New Roman" pitchFamily="18" charset="0"/>
                </a:rPr>
                <a:t>点阵</a:t>
              </a:r>
              <a:r>
                <a:rPr lang="en-US" altLang="zh-CN" b="1" dirty="0" smtClean="0">
                  <a:latin typeface="Times New Roman" pitchFamily="18" charset="0"/>
                  <a:ea typeface="华文新魏" pitchFamily="2" charset="-122"/>
                  <a:cs typeface="Times New Roman" pitchFamily="18" charset="0"/>
                </a:rPr>
                <a:t>LCD</a:t>
              </a:r>
              <a:r>
                <a:rPr lang="zh-CN" altLang="zh-CN" b="1" dirty="0" smtClean="0">
                  <a:latin typeface="Times New Roman" pitchFamily="18" charset="0"/>
                  <a:ea typeface="华文新魏" pitchFamily="2" charset="-122"/>
                  <a:cs typeface="Times New Roman" pitchFamily="18" charset="0"/>
                </a:rPr>
                <a:t>液晶显示模块</a:t>
              </a:r>
              <a:endParaRPr lang="en-US" altLang="zh-CN" b="1" dirty="0">
                <a:latin typeface="Times New Roman" pitchFamily="18" charset="0"/>
                <a:ea typeface="华文新魏" pitchFamily="2" charset="-122"/>
                <a:cs typeface="Times New Roman" pitchFamily="18" charset="0"/>
              </a:endParaRPr>
            </a:p>
          </p:txBody>
        </p:sp>
        <p:sp>
          <p:nvSpPr>
            <p:cNvPr id="24" name="Text Box 50"/>
            <p:cNvSpPr txBox="1">
              <a:spLocks noChangeArrowheads="1"/>
            </p:cNvSpPr>
            <p:nvPr/>
          </p:nvSpPr>
          <p:spPr bwMode="auto">
            <a:xfrm>
              <a:off x="467544" y="4643844"/>
              <a:ext cx="1714500" cy="369332"/>
            </a:xfrm>
            <a:prstGeom prst="rect">
              <a:avLst/>
            </a:prstGeom>
            <a:noFill/>
            <a:ln w="9525">
              <a:noFill/>
              <a:miter lim="800000"/>
              <a:headEnd/>
              <a:tailEnd/>
            </a:ln>
          </p:spPr>
          <p:txBody>
            <a:bodyPr>
              <a:spAutoFit/>
            </a:bodyPr>
            <a:lstStyle/>
            <a:p>
              <a:pPr algn="r" eaLnBrk="0" hangingPunct="0"/>
              <a:r>
                <a:rPr lang="zh-CN" altLang="zh-CN" b="1" dirty="0" smtClean="0">
                  <a:latin typeface="华文新魏" pitchFamily="2" charset="-122"/>
                  <a:ea typeface="华文新魏" pitchFamily="2" charset="-122"/>
                </a:rPr>
                <a:t>按键输入模块</a:t>
              </a:r>
              <a:endParaRPr lang="en-US" altLang="zh-CN" b="1" dirty="0">
                <a:latin typeface="华文新魏" pitchFamily="2" charset="-122"/>
                <a:ea typeface="华文新魏" pitchFamily="2" charset="-122"/>
              </a:endParaRPr>
            </a:p>
          </p:txBody>
        </p:sp>
        <p:sp>
          <p:nvSpPr>
            <p:cNvPr id="25" name="Text Box 51"/>
            <p:cNvSpPr txBox="1">
              <a:spLocks noChangeArrowheads="1"/>
            </p:cNvSpPr>
            <p:nvPr/>
          </p:nvSpPr>
          <p:spPr bwMode="auto">
            <a:xfrm>
              <a:off x="6097860" y="4587850"/>
              <a:ext cx="2362572" cy="369332"/>
            </a:xfrm>
            <a:prstGeom prst="rect">
              <a:avLst/>
            </a:prstGeom>
            <a:noFill/>
            <a:ln w="9525">
              <a:noFill/>
              <a:miter lim="800000"/>
              <a:headEnd/>
              <a:tailEnd/>
            </a:ln>
          </p:spPr>
          <p:txBody>
            <a:bodyPr wrap="square">
              <a:spAutoFit/>
            </a:bodyPr>
            <a:lstStyle/>
            <a:p>
              <a:pPr eaLnBrk="0" hangingPunct="0"/>
              <a:r>
                <a:rPr lang="zh-CN" altLang="zh-CN" b="1" dirty="0" smtClean="0">
                  <a:latin typeface="华文新魏" pitchFamily="2" charset="-122"/>
                  <a:ea typeface="华文新魏" pitchFamily="2" charset="-122"/>
                  <a:cs typeface="Times New Roman" pitchFamily="18" charset="0"/>
                </a:rPr>
                <a:t>齿轮电位计采样模块</a:t>
              </a:r>
              <a:endParaRPr lang="en-US" altLang="zh-CN" b="1" dirty="0">
                <a:latin typeface="华文新魏" pitchFamily="2" charset="-122"/>
                <a:ea typeface="华文新魏" pitchFamily="2" charset="-122"/>
                <a:cs typeface="Times New Roman"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500" fill="hold"/>
                                        <p:tgtEl>
                                          <p:spTgt spid="55"/>
                                        </p:tgtEl>
                                        <p:attrNameLst>
                                          <p:attrName>ppt_w</p:attrName>
                                        </p:attrNameLst>
                                      </p:cBhvr>
                                      <p:tavLst>
                                        <p:tav tm="0">
                                          <p:val>
                                            <p:fltVal val="0"/>
                                          </p:val>
                                        </p:tav>
                                        <p:tav tm="100000">
                                          <p:val>
                                            <p:strVal val="#ppt_w"/>
                                          </p:val>
                                        </p:tav>
                                      </p:tavLst>
                                    </p:anim>
                                    <p:anim calcmode="lin" valueType="num">
                                      <p:cBhvr>
                                        <p:cTn id="8" dur="500" fill="hold"/>
                                        <p:tgtEl>
                                          <p:spTgt spid="5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457200" y="274638"/>
            <a:ext cx="8229600" cy="706090"/>
          </a:xfrm>
          <a:prstGeom prst="rect">
            <a:avLst/>
          </a:prstGeom>
        </p:spPr>
        <p:txBody>
          <a:bodyPr vert="horz" lIns="91440" tIns="45720" rIns="91440" bIns="45720" rtlCol="0" anchor="ctr">
            <a:normAutofit/>
          </a:bodyPr>
          <a:lstStyle/>
          <a:p>
            <a:pPr algn="ctr"/>
            <a:r>
              <a:rPr lang="zh-CN" altLang="zh-CN" sz="3600" b="1" dirty="0" smtClean="0">
                <a:solidFill>
                  <a:schemeClr val="bg1"/>
                </a:solidFill>
              </a:rPr>
              <a:t>时钟</a:t>
            </a:r>
            <a:r>
              <a:rPr lang="zh-CN" altLang="en-US" sz="3600" b="1" dirty="0" smtClean="0">
                <a:solidFill>
                  <a:schemeClr val="bg1"/>
                </a:solidFill>
              </a:rPr>
              <a:t>设置</a:t>
            </a:r>
            <a:r>
              <a:rPr lang="zh-CN" altLang="zh-CN" sz="3600" b="1" dirty="0" smtClean="0">
                <a:solidFill>
                  <a:schemeClr val="bg1"/>
                </a:solidFill>
              </a:rPr>
              <a:t>实验</a:t>
            </a:r>
            <a:endParaRPr lang="zh-CN" altLang="zh-CN" sz="3600" b="1" dirty="0">
              <a:solidFill>
                <a:schemeClr val="bg1"/>
              </a:solidFill>
            </a:endParaRPr>
          </a:p>
        </p:txBody>
      </p:sp>
      <p:sp>
        <p:nvSpPr>
          <p:cNvPr id="4" name="TextBox 3"/>
          <p:cNvSpPr txBox="1"/>
          <p:nvPr/>
        </p:nvSpPr>
        <p:spPr>
          <a:xfrm>
            <a:off x="323528" y="1775718"/>
            <a:ext cx="2840842" cy="369332"/>
          </a:xfrm>
          <a:prstGeom prst="rect">
            <a:avLst/>
          </a:prstGeom>
          <a:noFill/>
        </p:spPr>
        <p:txBody>
          <a:bodyPr wrap="none" rtlCol="0">
            <a:spAutoFit/>
          </a:bodyPr>
          <a:lstStyle/>
          <a:p>
            <a:r>
              <a:rPr lang="en-US" altLang="zh-CN" dirty="0" smtClean="0"/>
              <a:t>1</a:t>
            </a:r>
            <a:r>
              <a:rPr lang="zh-CN" altLang="en-US" dirty="0" smtClean="0"/>
              <a:t>、该实验的</a:t>
            </a:r>
            <a:r>
              <a:rPr lang="zh-CN" altLang="zh-CN" dirty="0" smtClean="0"/>
              <a:t>程序代码</a:t>
            </a:r>
            <a:r>
              <a:rPr lang="zh-CN" altLang="en-US" dirty="0" smtClean="0"/>
              <a:t>为：</a:t>
            </a:r>
            <a:endParaRPr lang="zh-CN" altLang="en-US" dirty="0"/>
          </a:p>
        </p:txBody>
      </p:sp>
      <p:grpSp>
        <p:nvGrpSpPr>
          <p:cNvPr id="14" name="组合 13"/>
          <p:cNvGrpSpPr/>
          <p:nvPr/>
        </p:nvGrpSpPr>
        <p:grpSpPr>
          <a:xfrm>
            <a:off x="467544" y="3933056"/>
            <a:ext cx="3535288" cy="2924944"/>
            <a:chOff x="467544" y="3933056"/>
            <a:chExt cx="3535288" cy="2924944"/>
          </a:xfrm>
        </p:grpSpPr>
        <p:sp>
          <p:nvSpPr>
            <p:cNvPr id="13" name="AutoShape 28"/>
            <p:cNvSpPr>
              <a:spLocks noChangeArrowheads="1"/>
            </p:cNvSpPr>
            <p:nvPr/>
          </p:nvSpPr>
          <p:spPr bwMode="gray">
            <a:xfrm rot="16200000" flipV="1">
              <a:off x="1132756" y="3987924"/>
              <a:ext cx="2924944" cy="2815208"/>
            </a:xfrm>
            <a:prstGeom prst="triangle">
              <a:avLst>
                <a:gd name="adj" fmla="val 50000"/>
              </a:avLst>
            </a:prstGeom>
            <a:gradFill rotWithShape="1">
              <a:gsLst>
                <a:gs pos="0">
                  <a:schemeClr val="accent1"/>
                </a:gs>
                <a:gs pos="100000">
                  <a:schemeClr val="accent1">
                    <a:gamma/>
                    <a:tint val="0"/>
                    <a:invGamma/>
                  </a:schemeClr>
                </a:gs>
              </a:gsLst>
              <a:lin ang="5400000" scaled="1"/>
            </a:gradFill>
            <a:ln w="9525">
              <a:noFill/>
              <a:miter lim="800000"/>
              <a:headEnd/>
              <a:tailEnd/>
            </a:ln>
            <a:effectLst/>
          </p:spPr>
          <p:txBody>
            <a:bodyPr wrap="none" anchor="ctr"/>
            <a:lstStyle/>
            <a:p>
              <a:pPr>
                <a:defRPr/>
              </a:pPr>
              <a:endParaRPr lang="zh-CN" altLang="en-US">
                <a:latin typeface="Arial" charset="0"/>
                <a:ea typeface="宋体" pitchFamily="2" charset="-122"/>
              </a:endParaRPr>
            </a:p>
          </p:txBody>
        </p:sp>
        <p:sp>
          <p:nvSpPr>
            <p:cNvPr id="5" name="TextBox 4"/>
            <p:cNvSpPr txBox="1"/>
            <p:nvPr/>
          </p:nvSpPr>
          <p:spPr>
            <a:xfrm>
              <a:off x="467544" y="5085184"/>
              <a:ext cx="1686680" cy="369332"/>
            </a:xfrm>
            <a:prstGeom prst="rect">
              <a:avLst/>
            </a:prstGeom>
            <a:noFill/>
          </p:spPr>
          <p:txBody>
            <a:bodyPr wrap="none" rtlCol="0">
              <a:spAutoFit/>
            </a:bodyPr>
            <a:lstStyle/>
            <a:p>
              <a:r>
                <a:rPr lang="en-US" altLang="zh-CN" dirty="0" smtClean="0"/>
                <a:t>2</a:t>
              </a:r>
              <a:r>
                <a:rPr lang="zh-CN" altLang="en-US" dirty="0" smtClean="0"/>
                <a:t>、</a:t>
              </a:r>
              <a:r>
                <a:rPr lang="zh-CN" altLang="zh-CN" dirty="0" smtClean="0"/>
                <a:t>程序流程</a:t>
              </a:r>
              <a:r>
                <a:rPr lang="zh-CN" altLang="en-US" dirty="0" smtClean="0"/>
                <a:t>：</a:t>
              </a:r>
              <a:endParaRPr lang="zh-CN" altLang="en-US" dirty="0"/>
            </a:p>
          </p:txBody>
        </p:sp>
      </p:grpSp>
      <p:sp>
        <p:nvSpPr>
          <p:cNvPr id="6041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0417" name="Text Box 1"/>
          <p:cNvSpPr txBox="1">
            <a:spLocks noChangeArrowheads="1"/>
          </p:cNvSpPr>
          <p:nvPr/>
        </p:nvSpPr>
        <p:spPr bwMode="auto">
          <a:xfrm>
            <a:off x="395536" y="2780928"/>
            <a:ext cx="3384376" cy="1077218"/>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1905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600" b="1"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SetTime</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6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void</a:t>
            </a: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19050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19050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00"/>
                </a:solidFill>
                <a:effectLst/>
                <a:latin typeface="Arial"/>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19050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p:txBody>
      </p:sp>
      <p:sp>
        <p:nvSpPr>
          <p:cNvPr id="6042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TextBox 10"/>
          <p:cNvSpPr txBox="1"/>
          <p:nvPr/>
        </p:nvSpPr>
        <p:spPr>
          <a:xfrm>
            <a:off x="467544" y="2276872"/>
            <a:ext cx="3241593" cy="307777"/>
          </a:xfrm>
          <a:prstGeom prst="rect">
            <a:avLst/>
          </a:prstGeom>
          <a:noFill/>
        </p:spPr>
        <p:txBody>
          <a:bodyPr wrap="none" rtlCol="0">
            <a:spAutoFit/>
          </a:bodyPr>
          <a:lstStyle/>
          <a:p>
            <a:r>
              <a:rPr lang="en-US" altLang="zh-CN" sz="1400" dirty="0" smtClean="0"/>
              <a:t>(</a:t>
            </a:r>
            <a:r>
              <a:rPr lang="zh-CN" altLang="zh-CN" sz="1400" dirty="0" smtClean="0"/>
              <a:t>该实验的程序代码包含在</a:t>
            </a:r>
            <a:r>
              <a:rPr lang="en-US" altLang="zh-CN" sz="1400" dirty="0" smtClean="0"/>
              <a:t>lab1.c</a:t>
            </a:r>
            <a:r>
              <a:rPr lang="zh-CN" altLang="zh-CN" sz="1400" dirty="0" smtClean="0"/>
              <a:t>文件内</a:t>
            </a:r>
            <a:r>
              <a:rPr lang="en-US" altLang="zh-CN" sz="1400" dirty="0" smtClean="0"/>
              <a:t>)</a:t>
            </a:r>
            <a:endParaRPr lang="zh-CN" altLang="en-US" sz="1400" dirty="0"/>
          </a:p>
        </p:txBody>
      </p:sp>
      <p:sp>
        <p:nvSpPr>
          <p:cNvPr id="6042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7" name="组合 16"/>
          <p:cNvGrpSpPr/>
          <p:nvPr/>
        </p:nvGrpSpPr>
        <p:grpSpPr>
          <a:xfrm>
            <a:off x="4067944" y="980728"/>
            <a:ext cx="5004048" cy="5760640"/>
            <a:chOff x="4139952" y="980728"/>
            <a:chExt cx="5004048" cy="5760640"/>
          </a:xfrm>
        </p:grpSpPr>
        <p:grpSp>
          <p:nvGrpSpPr>
            <p:cNvPr id="15" name="组合 14"/>
            <p:cNvGrpSpPr/>
            <p:nvPr/>
          </p:nvGrpSpPr>
          <p:grpSpPr>
            <a:xfrm>
              <a:off x="4139952" y="980728"/>
              <a:ext cx="5004048" cy="5760640"/>
              <a:chOff x="4139952" y="980728"/>
              <a:chExt cx="5004048" cy="5760640"/>
            </a:xfrm>
          </p:grpSpPr>
          <p:sp>
            <p:nvSpPr>
              <p:cNvPr id="12" name="圆角矩形 11"/>
              <p:cNvSpPr/>
              <p:nvPr/>
            </p:nvSpPr>
            <p:spPr>
              <a:xfrm>
                <a:off x="4139952" y="980728"/>
                <a:ext cx="5004048" cy="5760640"/>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a:ln>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TextBox 9"/>
              <p:cNvSpPr txBox="1"/>
              <p:nvPr/>
            </p:nvSpPr>
            <p:spPr>
              <a:xfrm>
                <a:off x="5478194" y="6372036"/>
                <a:ext cx="2262158" cy="369332"/>
              </a:xfrm>
              <a:prstGeom prst="rect">
                <a:avLst/>
              </a:prstGeom>
              <a:noFill/>
            </p:spPr>
            <p:txBody>
              <a:bodyPr wrap="none" rtlCol="0">
                <a:spAutoFit/>
              </a:bodyPr>
              <a:lstStyle/>
              <a:p>
                <a:r>
                  <a:rPr lang="zh-CN" altLang="en-US" dirty="0" smtClean="0"/>
                  <a:t>时钟设置主程序流程</a:t>
                </a:r>
                <a:endParaRPr lang="zh-CN" altLang="en-US" dirty="0"/>
              </a:p>
            </p:txBody>
          </p:sp>
        </p:grpSp>
        <p:graphicFrame>
          <p:nvGraphicFramePr>
            <p:cNvPr id="2" name="Object 5"/>
            <p:cNvGraphicFramePr>
              <a:graphicFrameLocks noChangeAspect="1"/>
            </p:cNvGraphicFramePr>
            <p:nvPr/>
          </p:nvGraphicFramePr>
          <p:xfrm>
            <a:off x="4355976" y="1052736"/>
            <a:ext cx="4464496" cy="5256584"/>
          </p:xfrm>
          <a:graphic>
            <a:graphicData uri="http://schemas.openxmlformats.org/presentationml/2006/ole">
              <p:oleObj spid="_x0000_s60421" name="Visio" r:id="rId4" imgW="3785187" imgH="3717036" progId="Visio.Drawing.11">
                <p:embed/>
              </p:oleObj>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ppt_x</p:attrName>
                                        </p:attrNameLst>
                                      </p:cBhvr>
                                      <p:tavLst>
                                        <p:tav tm="0">
                                          <p:val>
                                            <p:strVal val="#ppt_x-.2"/>
                                          </p:val>
                                        </p:tav>
                                        <p:tav tm="100000">
                                          <p:val>
                                            <p:strVal val="#ppt_x"/>
                                          </p:val>
                                        </p:tav>
                                      </p:tavLst>
                                    </p:anim>
                                    <p:anim calcmode="lin" valueType="num">
                                      <p:cBhvr>
                                        <p:cTn id="8" dur="1000" fill="hold"/>
                                        <p:tgtEl>
                                          <p:spTgt spid="14"/>
                                        </p:tgtEl>
                                        <p:attrNameLst>
                                          <p:attrName>ppt_y</p:attrName>
                                        </p:attrNameLst>
                                      </p:cBhvr>
                                      <p:tavLst>
                                        <p:tav tm="0">
                                          <p:val>
                                            <p:strVal val="#ppt_y"/>
                                          </p:val>
                                        </p:tav>
                                        <p:tav tm="100000">
                                          <p:val>
                                            <p:strVal val="#ppt_y"/>
                                          </p:val>
                                        </p:tav>
                                      </p:tavLst>
                                    </p:anim>
                                    <p:animEffect transition="in" filter="wipe(right)" prLst="gradientSize: 0.1">
                                      <p:cBhvr>
                                        <p:cTn id="9" dur="1000"/>
                                        <p:tgtEl>
                                          <p:spTgt spid="14"/>
                                        </p:tgtEl>
                                      </p:cBhvr>
                                    </p:animEffect>
                                  </p:childTnLst>
                                </p:cTn>
                              </p:par>
                            </p:childTnLst>
                          </p:cTn>
                        </p:par>
                        <p:par>
                          <p:cTn id="10" fill="hold">
                            <p:stCondLst>
                              <p:cond delay="1000"/>
                            </p:stCondLst>
                            <p:childTnLst>
                              <p:par>
                                <p:cTn id="11" presetID="55"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1000" fill="hold"/>
                                        <p:tgtEl>
                                          <p:spTgt spid="17"/>
                                        </p:tgtEl>
                                        <p:attrNameLst>
                                          <p:attrName>ppt_w</p:attrName>
                                        </p:attrNameLst>
                                      </p:cBhvr>
                                      <p:tavLst>
                                        <p:tav tm="0">
                                          <p:val>
                                            <p:strVal val="#ppt_w*0.70"/>
                                          </p:val>
                                        </p:tav>
                                        <p:tav tm="100000">
                                          <p:val>
                                            <p:strVal val="#ppt_w"/>
                                          </p:val>
                                        </p:tav>
                                      </p:tavLst>
                                    </p:anim>
                                    <p:anim calcmode="lin" valueType="num">
                                      <p:cBhvr>
                                        <p:cTn id="14" dur="1000" fill="hold"/>
                                        <p:tgtEl>
                                          <p:spTgt spid="17"/>
                                        </p:tgtEl>
                                        <p:attrNameLst>
                                          <p:attrName>ppt_h</p:attrName>
                                        </p:attrNameLst>
                                      </p:cBhvr>
                                      <p:tavLst>
                                        <p:tav tm="0">
                                          <p:val>
                                            <p:strVal val="#ppt_h"/>
                                          </p:val>
                                        </p:tav>
                                        <p:tav tm="100000">
                                          <p:val>
                                            <p:strVal val="#ppt_h"/>
                                          </p:val>
                                        </p:tav>
                                      </p:tavLst>
                                    </p:anim>
                                    <p:animEffect transition="in" filter="fade">
                                      <p:cBhvr>
                                        <p:cTn id="15"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457200" y="274638"/>
            <a:ext cx="8229600" cy="706090"/>
          </a:xfrm>
          <a:prstGeom prst="rect">
            <a:avLst/>
          </a:prstGeom>
        </p:spPr>
        <p:txBody>
          <a:bodyPr vert="horz" lIns="91440" tIns="45720" rIns="91440" bIns="45720" rtlCol="0" anchor="ctr">
            <a:normAutofit/>
          </a:bodyPr>
          <a:lstStyle/>
          <a:p>
            <a:pPr algn="ctr"/>
            <a:r>
              <a:rPr lang="zh-CN" altLang="zh-CN" sz="3600" b="1" dirty="0" smtClean="0">
                <a:solidFill>
                  <a:schemeClr val="bg1"/>
                </a:solidFill>
              </a:rPr>
              <a:t>时钟</a:t>
            </a:r>
            <a:r>
              <a:rPr lang="zh-CN" altLang="en-US" sz="3600" b="1" dirty="0" smtClean="0">
                <a:solidFill>
                  <a:schemeClr val="bg1"/>
                </a:solidFill>
              </a:rPr>
              <a:t>设置</a:t>
            </a:r>
            <a:r>
              <a:rPr lang="zh-CN" altLang="zh-CN" sz="3600" b="1" dirty="0" smtClean="0">
                <a:solidFill>
                  <a:schemeClr val="bg1"/>
                </a:solidFill>
              </a:rPr>
              <a:t>实验</a:t>
            </a:r>
            <a:endParaRPr lang="zh-CN" altLang="zh-CN" sz="3600" b="1" dirty="0">
              <a:solidFill>
                <a:schemeClr val="bg1"/>
              </a:solidFill>
            </a:endParaRPr>
          </a:p>
        </p:txBody>
      </p:sp>
      <p:sp>
        <p:nvSpPr>
          <p:cNvPr id="614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3" name="组合 12"/>
          <p:cNvGrpSpPr/>
          <p:nvPr/>
        </p:nvGrpSpPr>
        <p:grpSpPr>
          <a:xfrm>
            <a:off x="683568" y="980728"/>
            <a:ext cx="3816424" cy="5805264"/>
            <a:chOff x="683568" y="980728"/>
            <a:chExt cx="3816424" cy="5805264"/>
          </a:xfrm>
        </p:grpSpPr>
        <p:sp>
          <p:nvSpPr>
            <p:cNvPr id="8" name="圆角矩形 7"/>
            <p:cNvSpPr/>
            <p:nvPr/>
          </p:nvSpPr>
          <p:spPr>
            <a:xfrm>
              <a:off x="683568" y="980728"/>
              <a:ext cx="3816424" cy="5805264"/>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6200000" scaled="1"/>
              <a:tileRect/>
            </a:gradFill>
            <a:ln>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aphicFrame>
          <p:nvGraphicFramePr>
            <p:cNvPr id="61444" name="Object 4"/>
            <p:cNvGraphicFramePr>
              <a:graphicFrameLocks noChangeAspect="1"/>
            </p:cNvGraphicFramePr>
            <p:nvPr/>
          </p:nvGraphicFramePr>
          <p:xfrm>
            <a:off x="761305" y="1124744"/>
            <a:ext cx="3672408" cy="5256584"/>
          </p:xfrm>
          <a:graphic>
            <a:graphicData uri="http://schemas.openxmlformats.org/presentationml/2006/ole">
              <p:oleObj spid="_x0000_s61444" name="Visio" r:id="rId3" imgW="3176540" imgH="4717018" progId="Visio.Drawing.11">
                <p:embed/>
              </p:oleObj>
            </a:graphicData>
          </a:graphic>
        </p:graphicFrame>
        <p:sp>
          <p:nvSpPr>
            <p:cNvPr id="10" name="TextBox 9"/>
            <p:cNvSpPr txBox="1"/>
            <p:nvPr/>
          </p:nvSpPr>
          <p:spPr>
            <a:xfrm>
              <a:off x="1475363" y="6381328"/>
              <a:ext cx="1800493" cy="307777"/>
            </a:xfrm>
            <a:prstGeom prst="rect">
              <a:avLst/>
            </a:prstGeom>
            <a:noFill/>
          </p:spPr>
          <p:txBody>
            <a:bodyPr wrap="none" rtlCol="0">
              <a:spAutoFit/>
            </a:bodyPr>
            <a:lstStyle/>
            <a:p>
              <a:r>
                <a:rPr lang="zh-CN" altLang="zh-CN" sz="1400" dirty="0" smtClean="0"/>
                <a:t>小时设置程序流程图</a:t>
              </a:r>
              <a:endParaRPr lang="zh-CN" altLang="en-US" sz="1400" dirty="0"/>
            </a:p>
          </p:txBody>
        </p:sp>
      </p:grpSp>
      <p:grpSp>
        <p:nvGrpSpPr>
          <p:cNvPr id="14" name="组合 13"/>
          <p:cNvGrpSpPr/>
          <p:nvPr/>
        </p:nvGrpSpPr>
        <p:grpSpPr>
          <a:xfrm>
            <a:off x="4788024" y="980728"/>
            <a:ext cx="3816424" cy="5805264"/>
            <a:chOff x="4788024" y="980728"/>
            <a:chExt cx="3816424" cy="5805264"/>
          </a:xfrm>
        </p:grpSpPr>
        <p:sp>
          <p:nvSpPr>
            <p:cNvPr id="12" name="圆角矩形 11"/>
            <p:cNvSpPr/>
            <p:nvPr/>
          </p:nvSpPr>
          <p:spPr>
            <a:xfrm>
              <a:off x="4788024" y="980728"/>
              <a:ext cx="3816424" cy="5805264"/>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6200000" scaled="1"/>
              <a:tileRect/>
            </a:gradFill>
            <a:ln>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aphicFrame>
          <p:nvGraphicFramePr>
            <p:cNvPr id="61446" name="Object 6"/>
            <p:cNvGraphicFramePr>
              <a:graphicFrameLocks noChangeAspect="1"/>
            </p:cNvGraphicFramePr>
            <p:nvPr/>
          </p:nvGraphicFramePr>
          <p:xfrm>
            <a:off x="4937769" y="980728"/>
            <a:ext cx="3522663" cy="5556250"/>
          </p:xfrm>
          <a:graphic>
            <a:graphicData uri="http://schemas.openxmlformats.org/presentationml/2006/ole">
              <p:oleObj spid="_x0000_s61446" name="Visio" r:id="rId4" imgW="3522440" imgH="5555837" progId="Visio.Drawing.11">
                <p:embed/>
              </p:oleObj>
            </a:graphicData>
          </a:graphic>
        </p:graphicFrame>
        <p:sp>
          <p:nvSpPr>
            <p:cNvPr id="11" name="TextBox 10"/>
            <p:cNvSpPr txBox="1"/>
            <p:nvPr/>
          </p:nvSpPr>
          <p:spPr>
            <a:xfrm>
              <a:off x="5513833" y="6453336"/>
              <a:ext cx="1800493" cy="307777"/>
            </a:xfrm>
            <a:prstGeom prst="rect">
              <a:avLst/>
            </a:prstGeom>
            <a:noFill/>
          </p:spPr>
          <p:txBody>
            <a:bodyPr wrap="none" rtlCol="0">
              <a:spAutoFit/>
            </a:bodyPr>
            <a:lstStyle/>
            <a:p>
              <a:r>
                <a:rPr lang="zh-CN" altLang="en-US" sz="1400" dirty="0" smtClean="0"/>
                <a:t>分钟</a:t>
              </a:r>
              <a:r>
                <a:rPr lang="zh-CN" altLang="zh-CN" sz="1400" dirty="0" smtClean="0"/>
                <a:t>设置程序流程图</a:t>
              </a:r>
              <a:endParaRPr lang="zh-CN" altLang="en-US" sz="14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900" decel="100000" fill="hold"/>
                                        <p:tgtEl>
                                          <p:spTgt spid="1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37" presetClass="entr" presetSubtype="0"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900" decel="100000" fill="hold"/>
                                        <p:tgtEl>
                                          <p:spTgt spid="14"/>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457200" y="274638"/>
            <a:ext cx="8229600" cy="706090"/>
          </a:xfrm>
          <a:prstGeom prst="rect">
            <a:avLst/>
          </a:prstGeom>
        </p:spPr>
        <p:txBody>
          <a:bodyPr vert="horz" lIns="91440" tIns="45720" rIns="91440" bIns="45720" rtlCol="0" anchor="ctr">
            <a:normAutofit/>
          </a:bodyPr>
          <a:lstStyle/>
          <a:p>
            <a:pPr algn="ctr"/>
            <a:r>
              <a:rPr lang="zh-CN" altLang="zh-CN" sz="3600" b="1" dirty="0" smtClean="0">
                <a:solidFill>
                  <a:schemeClr val="bg1"/>
                </a:solidFill>
              </a:rPr>
              <a:t>时钟</a:t>
            </a:r>
            <a:r>
              <a:rPr lang="zh-CN" altLang="en-US" sz="3600" b="1" dirty="0" smtClean="0">
                <a:solidFill>
                  <a:schemeClr val="bg1"/>
                </a:solidFill>
              </a:rPr>
              <a:t>设置</a:t>
            </a:r>
            <a:r>
              <a:rPr lang="zh-CN" altLang="zh-CN" sz="3600" b="1" dirty="0" smtClean="0">
                <a:solidFill>
                  <a:schemeClr val="bg1"/>
                </a:solidFill>
              </a:rPr>
              <a:t>实验</a:t>
            </a:r>
            <a:endParaRPr lang="zh-CN" altLang="zh-CN" sz="3600" b="1" dirty="0">
              <a:solidFill>
                <a:schemeClr val="bg1"/>
              </a:solidFill>
            </a:endParaRPr>
          </a:p>
        </p:txBody>
      </p:sp>
      <p:graphicFrame>
        <p:nvGraphicFramePr>
          <p:cNvPr id="4" name="对象 3"/>
          <p:cNvGraphicFramePr>
            <a:graphicFrameLocks noChangeAspect="1"/>
          </p:cNvGraphicFramePr>
          <p:nvPr/>
        </p:nvGraphicFramePr>
        <p:xfrm>
          <a:off x="901700" y="1346200"/>
          <a:ext cx="7099300" cy="3721100"/>
        </p:xfrm>
        <a:graphic>
          <a:graphicData uri="http://schemas.openxmlformats.org/presentationml/2006/ole">
            <p:oleObj spid="_x0000_s63490" name="文档" r:id="rId3" imgW="6059378" imgH="3174757" progId="Word.Document.12">
              <p:embed/>
            </p:oleObj>
          </a:graphicData>
        </a:graphic>
      </p:graphicFrame>
      <p:sp>
        <p:nvSpPr>
          <p:cNvPr id="5" name="TextBox 4"/>
          <p:cNvSpPr txBox="1"/>
          <p:nvPr/>
        </p:nvSpPr>
        <p:spPr>
          <a:xfrm>
            <a:off x="827584" y="1043444"/>
            <a:ext cx="1686680" cy="369332"/>
          </a:xfrm>
          <a:prstGeom prst="rect">
            <a:avLst/>
          </a:prstGeom>
          <a:noFill/>
        </p:spPr>
        <p:txBody>
          <a:bodyPr wrap="none" rtlCol="0">
            <a:spAutoFit/>
          </a:bodyPr>
          <a:lstStyle/>
          <a:p>
            <a:r>
              <a:rPr lang="en-US" altLang="zh-CN" dirty="0" smtClean="0"/>
              <a:t>3</a:t>
            </a:r>
            <a:r>
              <a:rPr lang="zh-CN" altLang="en-US" dirty="0" smtClean="0"/>
              <a:t>、</a:t>
            </a:r>
            <a:r>
              <a:rPr lang="zh-CN" altLang="zh-CN" dirty="0" smtClean="0"/>
              <a:t>实验步骤</a:t>
            </a:r>
            <a:r>
              <a:rPr lang="zh-CN" altLang="en-US" dirty="0" smtClean="0"/>
              <a:t>：</a:t>
            </a:r>
            <a:endParaRPr lang="zh-CN" altLang="en-US" dirty="0"/>
          </a:p>
        </p:txBody>
      </p:sp>
      <p:grpSp>
        <p:nvGrpSpPr>
          <p:cNvPr id="10" name="组合 9"/>
          <p:cNvGrpSpPr/>
          <p:nvPr/>
        </p:nvGrpSpPr>
        <p:grpSpPr>
          <a:xfrm>
            <a:off x="1403648" y="5085184"/>
            <a:ext cx="4536504" cy="1485900"/>
            <a:chOff x="1403648" y="5085184"/>
            <a:chExt cx="4536504" cy="1485900"/>
          </a:xfrm>
        </p:grpSpPr>
        <p:sp>
          <p:nvSpPr>
            <p:cNvPr id="6" name="圆角矩形标注 5"/>
            <p:cNvSpPr/>
            <p:nvPr/>
          </p:nvSpPr>
          <p:spPr>
            <a:xfrm>
              <a:off x="1403648" y="5949280"/>
              <a:ext cx="792088" cy="432048"/>
            </a:xfrm>
            <a:prstGeom prst="wedgeRoundRectCallout">
              <a:avLst>
                <a:gd name="adj1" fmla="val 102333"/>
                <a:gd name="adj2" fmla="val 62500"/>
                <a:gd name="adj3" fmla="val 16667"/>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rgbClr val="1F111D"/>
                  </a:solidFill>
                  <a:latin typeface="华文新魏" pitchFamily="2" charset="-122"/>
                  <a:ea typeface="华文新魏" pitchFamily="2" charset="-122"/>
                </a:rPr>
                <a:t>断点</a:t>
              </a:r>
              <a:endParaRPr lang="zh-CN" altLang="en-US" b="1" dirty="0">
                <a:solidFill>
                  <a:srgbClr val="1F111D"/>
                </a:solidFill>
                <a:latin typeface="华文新魏" pitchFamily="2" charset="-122"/>
                <a:ea typeface="华文新魏" pitchFamily="2" charset="-122"/>
              </a:endParaRPr>
            </a:p>
          </p:txBody>
        </p:sp>
        <p:pic>
          <p:nvPicPr>
            <p:cNvPr id="9" name="图片 8"/>
            <p:cNvPicPr/>
            <p:nvPr/>
          </p:nvPicPr>
          <p:blipFill>
            <a:blip r:embed="rId4" cstate="print"/>
            <a:srcRect/>
            <a:stretch>
              <a:fillRect/>
            </a:stretch>
          </p:blipFill>
          <p:spPr bwMode="auto">
            <a:xfrm>
              <a:off x="2644502" y="5085184"/>
              <a:ext cx="3295650" cy="1485900"/>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457200" y="274638"/>
            <a:ext cx="8229600" cy="706090"/>
          </a:xfrm>
          <a:prstGeom prst="rect">
            <a:avLst/>
          </a:prstGeom>
        </p:spPr>
        <p:txBody>
          <a:bodyPr vert="horz" lIns="91440" tIns="45720" rIns="91440" bIns="45720" rtlCol="0" anchor="ctr">
            <a:normAutofit/>
          </a:bodyPr>
          <a:lstStyle/>
          <a:p>
            <a:pPr algn="ctr"/>
            <a:r>
              <a:rPr lang="zh-CN" altLang="zh-CN" sz="3600" b="1" dirty="0" smtClean="0">
                <a:solidFill>
                  <a:schemeClr val="bg1"/>
                </a:solidFill>
              </a:rPr>
              <a:t>时钟</a:t>
            </a:r>
            <a:r>
              <a:rPr lang="zh-CN" altLang="en-US" sz="3600" b="1" dirty="0" smtClean="0">
                <a:solidFill>
                  <a:schemeClr val="bg1"/>
                </a:solidFill>
              </a:rPr>
              <a:t>设置</a:t>
            </a:r>
            <a:r>
              <a:rPr lang="zh-CN" altLang="zh-CN" sz="3600" b="1" dirty="0" smtClean="0">
                <a:solidFill>
                  <a:schemeClr val="bg1"/>
                </a:solidFill>
              </a:rPr>
              <a:t>实验</a:t>
            </a:r>
            <a:endParaRPr lang="zh-CN" altLang="zh-CN" sz="3600" b="1" dirty="0">
              <a:solidFill>
                <a:schemeClr val="bg1"/>
              </a:solidFill>
            </a:endParaRPr>
          </a:p>
        </p:txBody>
      </p:sp>
      <p:graphicFrame>
        <p:nvGraphicFramePr>
          <p:cNvPr id="4" name="对象 3"/>
          <p:cNvGraphicFramePr>
            <a:graphicFrameLocks noChangeAspect="1"/>
          </p:cNvGraphicFramePr>
          <p:nvPr/>
        </p:nvGraphicFramePr>
        <p:xfrm>
          <a:off x="825500" y="1117600"/>
          <a:ext cx="7264400" cy="3378200"/>
        </p:xfrm>
        <a:graphic>
          <a:graphicData uri="http://schemas.openxmlformats.org/presentationml/2006/ole">
            <p:oleObj spid="_x0000_s64514" name="文档" r:id="rId4" imgW="6128500" imgH="2857605" progId="Word.Document.12">
              <p:embed/>
            </p:oleObj>
          </a:graphicData>
        </a:graphic>
      </p:graphicFrame>
      <p:sp>
        <p:nvSpPr>
          <p:cNvPr id="5" name="TextBox 4"/>
          <p:cNvSpPr txBox="1"/>
          <p:nvPr/>
        </p:nvSpPr>
        <p:spPr>
          <a:xfrm>
            <a:off x="755576" y="4653136"/>
            <a:ext cx="1774528" cy="369332"/>
          </a:xfrm>
          <a:prstGeom prst="rect">
            <a:avLst/>
          </a:prstGeom>
          <a:noFill/>
        </p:spPr>
        <p:txBody>
          <a:bodyPr wrap="square" rtlCol="0">
            <a:spAutoFit/>
          </a:bodyPr>
          <a:lstStyle/>
          <a:p>
            <a:r>
              <a:rPr lang="en-US" altLang="zh-CN" dirty="0" smtClean="0"/>
              <a:t>4</a:t>
            </a:r>
            <a:r>
              <a:rPr lang="zh-CN" altLang="en-US" dirty="0" smtClean="0"/>
              <a:t>、</a:t>
            </a:r>
            <a:r>
              <a:rPr lang="zh-CN" altLang="zh-CN" dirty="0" smtClean="0"/>
              <a:t>实验结果</a:t>
            </a:r>
            <a:r>
              <a:rPr lang="zh-CN" altLang="en-US" dirty="0" smtClean="0"/>
              <a:t>：</a:t>
            </a:r>
            <a:endParaRPr lang="zh-CN" altLang="en-US" dirty="0"/>
          </a:p>
        </p:txBody>
      </p:sp>
      <p:sp>
        <p:nvSpPr>
          <p:cNvPr id="7" name="TextBox 6"/>
          <p:cNvSpPr txBox="1"/>
          <p:nvPr/>
        </p:nvSpPr>
        <p:spPr>
          <a:xfrm>
            <a:off x="683568" y="5011435"/>
            <a:ext cx="7200800" cy="777136"/>
          </a:xfrm>
          <a:prstGeom prst="rect">
            <a:avLst/>
          </a:prstGeom>
          <a:noFill/>
        </p:spPr>
        <p:txBody>
          <a:bodyPr wrap="square" rtlCol="0">
            <a:spAutoFit/>
          </a:bodyPr>
          <a:lstStyle/>
          <a:p>
            <a:pPr>
              <a:lnSpc>
                <a:spcPts val="2800"/>
              </a:lnSpc>
            </a:pPr>
            <a:r>
              <a:rPr lang="en-US" altLang="zh-CN" dirty="0" smtClean="0"/>
              <a:t>          </a:t>
            </a:r>
            <a:r>
              <a:rPr lang="zh-CN" altLang="zh-CN" dirty="0" smtClean="0"/>
              <a:t>当程序运行时，在液晶</a:t>
            </a:r>
            <a:r>
              <a:rPr lang="en-US" altLang="zh-CN" dirty="0" smtClean="0"/>
              <a:t>LCD</a:t>
            </a:r>
            <a:r>
              <a:rPr lang="zh-CN" altLang="zh-CN" dirty="0" smtClean="0"/>
              <a:t>上显示一个数字表盘，通过齿轮电位计和按键，可对当前时间进行设置并保存。</a:t>
            </a:r>
          </a:p>
        </p:txBody>
      </p:sp>
      <p:pic>
        <p:nvPicPr>
          <p:cNvPr id="6" name="图片 5" descr="图片1.gif">
            <a:hlinkClick r:id="rId5" action="ppaction://hlinksldjump"/>
          </p:cNvPr>
          <p:cNvPicPr>
            <a:picLocks noChangeAspect="1"/>
          </p:cNvPicPr>
          <p:nvPr/>
        </p:nvPicPr>
        <p:blipFill>
          <a:blip r:embed="rId6" cstate="print"/>
          <a:stretch>
            <a:fillRect/>
          </a:stretch>
        </p:blipFill>
        <p:spPr>
          <a:xfrm>
            <a:off x="8014270" y="5805264"/>
            <a:ext cx="878210" cy="87821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457200" y="274638"/>
            <a:ext cx="8229600" cy="706090"/>
          </a:xfrm>
          <a:prstGeom prst="rect">
            <a:avLst/>
          </a:prstGeom>
        </p:spPr>
        <p:txBody>
          <a:bodyPr vert="horz" lIns="91440" tIns="45720" rIns="91440" bIns="45720" rtlCol="0" anchor="ctr">
            <a:normAutofit/>
          </a:bodyPr>
          <a:lstStyle/>
          <a:p>
            <a:pPr lvl="0" algn="ctr"/>
            <a:r>
              <a:rPr lang="zh-CN" altLang="zh-CN" sz="3600" b="1" dirty="0" smtClean="0">
                <a:solidFill>
                  <a:schemeClr val="bg1"/>
                </a:solidFill>
              </a:rPr>
              <a:t>实验所需硬件电路模块介绍</a:t>
            </a:r>
            <a:endParaRPr kumimoji="0" lang="zh-CN" altLang="en-US" sz="3600" b="1" i="0" u="none" strike="noStrike" kern="0" cap="none" spc="0" normalizeH="0" baseline="0" noProof="0" dirty="0">
              <a:ln>
                <a:noFill/>
              </a:ln>
              <a:solidFill>
                <a:schemeClr val="bg1"/>
              </a:solidFill>
              <a:effectLst/>
              <a:uLnTx/>
              <a:uFillTx/>
            </a:endParaRPr>
          </a:p>
        </p:txBody>
      </p:sp>
      <p:sp>
        <p:nvSpPr>
          <p:cNvPr id="4" name="TextBox 3"/>
          <p:cNvSpPr txBox="1"/>
          <p:nvPr/>
        </p:nvSpPr>
        <p:spPr>
          <a:xfrm>
            <a:off x="395536" y="980728"/>
            <a:ext cx="8208912" cy="2213426"/>
          </a:xfrm>
          <a:prstGeom prst="rect">
            <a:avLst/>
          </a:prstGeom>
          <a:noFill/>
        </p:spPr>
        <p:txBody>
          <a:bodyPr wrap="square" rtlCol="0">
            <a:spAutoFit/>
          </a:bodyPr>
          <a:lstStyle/>
          <a:p>
            <a:pPr algn="just">
              <a:lnSpc>
                <a:spcPts val="2800"/>
              </a:lnSpc>
            </a:pPr>
            <a:r>
              <a:rPr lang="zh-CN" altLang="en-US" dirty="0" smtClean="0"/>
              <a:t>         （</a:t>
            </a:r>
            <a:r>
              <a:rPr lang="en-US" altLang="zh-CN" dirty="0" smtClean="0"/>
              <a:t>1</a:t>
            </a:r>
            <a:r>
              <a:rPr lang="zh-CN" altLang="en-US" dirty="0" smtClean="0"/>
              <a:t>）</a:t>
            </a:r>
            <a:r>
              <a:rPr lang="zh-CN" altLang="zh-CN" dirty="0" smtClean="0"/>
              <a:t>点阵</a:t>
            </a:r>
            <a:r>
              <a:rPr lang="en-US" altLang="zh-CN" dirty="0" smtClean="0"/>
              <a:t>LCD</a:t>
            </a:r>
            <a:r>
              <a:rPr lang="zh-CN" altLang="zh-CN" dirty="0" smtClean="0"/>
              <a:t>液晶显示模块电路</a:t>
            </a:r>
            <a:r>
              <a:rPr lang="zh-CN" altLang="en-US" dirty="0" smtClean="0"/>
              <a:t>：如下图</a:t>
            </a:r>
            <a:r>
              <a:rPr lang="zh-CN" altLang="zh-CN" dirty="0" smtClean="0"/>
              <a:t>所示，在该电路中，液晶为</a:t>
            </a:r>
            <a:r>
              <a:rPr lang="en-US" altLang="zh-CN" dirty="0" smtClean="0"/>
              <a:t>102×64</a:t>
            </a:r>
            <a:r>
              <a:rPr lang="zh-CN" altLang="zh-CN" dirty="0" smtClean="0"/>
              <a:t>点阵</a:t>
            </a:r>
            <a:r>
              <a:rPr lang="en-US" altLang="zh-CN" dirty="0" smtClean="0"/>
              <a:t>LCD</a:t>
            </a:r>
            <a:r>
              <a:rPr lang="zh-CN" altLang="zh-CN" dirty="0" smtClean="0"/>
              <a:t>，采用</a:t>
            </a:r>
            <a:r>
              <a:rPr lang="en-US" altLang="zh-CN" dirty="0" smtClean="0"/>
              <a:t>SPI</a:t>
            </a:r>
            <a:r>
              <a:rPr lang="zh-CN" altLang="zh-CN" dirty="0" smtClean="0"/>
              <a:t>模式实现数据的传输，数据传输是单向的，数据只允许写入，其中</a:t>
            </a:r>
            <a:r>
              <a:rPr lang="en-US" altLang="zh-CN" dirty="0" smtClean="0"/>
              <a:t>LCD_CS</a:t>
            </a:r>
            <a:r>
              <a:rPr lang="zh-CN" altLang="zh-CN" dirty="0" smtClean="0"/>
              <a:t>（</a:t>
            </a:r>
            <a:r>
              <a:rPr lang="en-US" altLang="zh-CN" dirty="0" smtClean="0"/>
              <a:t>P7.4</a:t>
            </a:r>
            <a:r>
              <a:rPr lang="zh-CN" altLang="zh-CN" dirty="0" smtClean="0"/>
              <a:t>）为片选信号、</a:t>
            </a:r>
            <a:r>
              <a:rPr lang="en-US" altLang="zh-CN" dirty="0" smtClean="0"/>
              <a:t>LCD_D/C</a:t>
            </a:r>
            <a:r>
              <a:rPr lang="zh-CN" altLang="zh-CN" dirty="0" smtClean="0"/>
              <a:t>（</a:t>
            </a:r>
            <a:r>
              <a:rPr lang="en-US" altLang="zh-CN" dirty="0" smtClean="0"/>
              <a:t>P5.6</a:t>
            </a:r>
            <a:r>
              <a:rPr lang="zh-CN" altLang="zh-CN" dirty="0" smtClean="0"/>
              <a:t>）为命令数据切换信号、</a:t>
            </a:r>
            <a:r>
              <a:rPr lang="en-US" altLang="zh-CN" dirty="0" smtClean="0"/>
              <a:t>SCLK</a:t>
            </a:r>
            <a:r>
              <a:rPr lang="zh-CN" altLang="zh-CN" dirty="0" smtClean="0"/>
              <a:t>（</a:t>
            </a:r>
            <a:r>
              <a:rPr lang="en-US" altLang="zh-CN" dirty="0" smtClean="0"/>
              <a:t>P4.3/PM_UCB1CLK</a:t>
            </a:r>
            <a:r>
              <a:rPr lang="zh-CN" altLang="zh-CN" dirty="0" smtClean="0"/>
              <a:t>）为数据传输时钟信号、</a:t>
            </a:r>
            <a:r>
              <a:rPr lang="en-US" altLang="zh-CN" dirty="0" smtClean="0"/>
              <a:t>SIMO</a:t>
            </a:r>
            <a:r>
              <a:rPr lang="zh-CN" altLang="zh-CN" dirty="0" smtClean="0"/>
              <a:t>（</a:t>
            </a:r>
            <a:r>
              <a:rPr lang="en-US" altLang="zh-CN" dirty="0" smtClean="0"/>
              <a:t>P4.1/PM_UCB1SIMO</a:t>
            </a:r>
            <a:r>
              <a:rPr lang="zh-CN" altLang="zh-CN" dirty="0" smtClean="0"/>
              <a:t>）为从设备输入主设备输出信号、</a:t>
            </a:r>
            <a:r>
              <a:rPr lang="en-US" altLang="zh-CN" dirty="0" smtClean="0"/>
              <a:t>LCD_RST</a:t>
            </a:r>
            <a:r>
              <a:rPr lang="zh-CN" altLang="zh-CN" dirty="0" smtClean="0"/>
              <a:t>（</a:t>
            </a:r>
            <a:r>
              <a:rPr lang="en-US" altLang="zh-CN" dirty="0" smtClean="0"/>
              <a:t>P5.7</a:t>
            </a:r>
            <a:r>
              <a:rPr lang="zh-CN" altLang="zh-CN" dirty="0" smtClean="0"/>
              <a:t>）为液晶复位信号、</a:t>
            </a:r>
            <a:r>
              <a:rPr lang="en-US" altLang="zh-CN" dirty="0" smtClean="0"/>
              <a:t>VCC</a:t>
            </a:r>
            <a:r>
              <a:rPr lang="zh-CN" altLang="zh-CN" dirty="0" smtClean="0"/>
              <a:t>为显示电源提供信号</a:t>
            </a:r>
            <a:r>
              <a:rPr lang="zh-CN" altLang="en-US" dirty="0" smtClean="0"/>
              <a:t>。</a:t>
            </a:r>
            <a:endParaRPr lang="en-US" altLang="zh-CN" dirty="0" smtClean="0"/>
          </a:p>
        </p:txBody>
      </p:sp>
      <p:pic>
        <p:nvPicPr>
          <p:cNvPr id="5" name="图片 4"/>
          <p:cNvPicPr/>
          <p:nvPr/>
        </p:nvPicPr>
        <p:blipFill>
          <a:blip r:embed="rId2" cstate="print"/>
          <a:srcRect/>
          <a:stretch>
            <a:fillRect/>
          </a:stretch>
        </p:blipFill>
        <p:spPr bwMode="auto">
          <a:xfrm>
            <a:off x="2195736" y="3284984"/>
            <a:ext cx="4464496" cy="3456384"/>
          </a:xfrm>
          <a:prstGeom prst="rect">
            <a:avLst/>
          </a:prstGeom>
          <a:ln>
            <a:noFill/>
          </a:ln>
          <a:effectLst>
            <a:outerShdw blurRad="50800" dist="38100" dir="5400000" algn="t"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457200" y="274638"/>
            <a:ext cx="8229600" cy="706090"/>
          </a:xfrm>
          <a:prstGeom prst="rect">
            <a:avLst/>
          </a:prstGeom>
        </p:spPr>
        <p:txBody>
          <a:bodyPr vert="horz" lIns="91440" tIns="45720" rIns="91440" bIns="45720" rtlCol="0" anchor="ctr">
            <a:normAutofit/>
          </a:bodyPr>
          <a:lstStyle/>
          <a:p>
            <a:pPr lvl="0" algn="ctr"/>
            <a:r>
              <a:rPr lang="zh-CN" altLang="zh-CN" sz="3600" b="1" dirty="0" smtClean="0">
                <a:solidFill>
                  <a:schemeClr val="bg1"/>
                </a:solidFill>
              </a:rPr>
              <a:t>实验所需硬件电路模块介绍</a:t>
            </a:r>
            <a:endParaRPr kumimoji="0" lang="zh-CN" altLang="en-US" sz="3600" b="1" i="0" u="none" strike="noStrike" kern="0" cap="none" spc="0" normalizeH="0" baseline="0" noProof="0" dirty="0">
              <a:ln>
                <a:noFill/>
              </a:ln>
              <a:solidFill>
                <a:schemeClr val="bg1"/>
              </a:solidFill>
              <a:effectLst/>
              <a:uLnTx/>
              <a:uFillTx/>
            </a:endParaRPr>
          </a:p>
        </p:txBody>
      </p:sp>
      <p:sp>
        <p:nvSpPr>
          <p:cNvPr id="4" name="TextBox 3"/>
          <p:cNvSpPr txBox="1"/>
          <p:nvPr/>
        </p:nvSpPr>
        <p:spPr>
          <a:xfrm>
            <a:off x="611560" y="1052736"/>
            <a:ext cx="7704856" cy="1887696"/>
          </a:xfrm>
          <a:prstGeom prst="rect">
            <a:avLst/>
          </a:prstGeom>
          <a:noFill/>
        </p:spPr>
        <p:txBody>
          <a:bodyPr wrap="square" rtlCol="0">
            <a:spAutoFit/>
          </a:bodyPr>
          <a:lstStyle/>
          <a:p>
            <a:pPr algn="just">
              <a:lnSpc>
                <a:spcPts val="2800"/>
              </a:lnSpc>
            </a:pPr>
            <a:r>
              <a:rPr lang="en-US" altLang="zh-CN" dirty="0" smtClean="0"/>
              <a:t>          </a:t>
            </a:r>
            <a:r>
              <a:rPr lang="zh-CN" altLang="zh-CN" dirty="0" smtClean="0"/>
              <a:t>该液晶对比度可以通过命令进行更改，如</a:t>
            </a:r>
            <a:r>
              <a:rPr lang="zh-CN" altLang="en-US" dirty="0" smtClean="0"/>
              <a:t>下图</a:t>
            </a:r>
            <a:r>
              <a:rPr lang="zh-CN" altLang="zh-CN" dirty="0" smtClean="0"/>
              <a:t>所示，调节命令中</a:t>
            </a:r>
            <a:r>
              <a:rPr lang="en-US" altLang="zh-CN" dirty="0" smtClean="0"/>
              <a:t>PM</a:t>
            </a:r>
            <a:r>
              <a:rPr lang="zh-CN" altLang="zh-CN" dirty="0" smtClean="0"/>
              <a:t>（</a:t>
            </a:r>
            <a:r>
              <a:rPr lang="en-US" altLang="zh-CN" dirty="0" smtClean="0"/>
              <a:t>0</a:t>
            </a:r>
            <a:r>
              <a:rPr lang="zh-CN" altLang="zh-CN" dirty="0" smtClean="0"/>
              <a:t>～</a:t>
            </a:r>
            <a:r>
              <a:rPr lang="en-US" altLang="zh-CN" dirty="0" smtClean="0"/>
              <a:t>63</a:t>
            </a:r>
            <a:r>
              <a:rPr lang="zh-CN" altLang="zh-CN" dirty="0" smtClean="0"/>
              <a:t>）的数值就可调节液晶显示对比度；</a:t>
            </a:r>
            <a:endParaRPr lang="en-US" altLang="zh-CN" dirty="0" smtClean="0"/>
          </a:p>
          <a:p>
            <a:pPr algn="just">
              <a:lnSpc>
                <a:spcPts val="2800"/>
              </a:lnSpc>
            </a:pPr>
            <a:r>
              <a:rPr lang="en-US" altLang="zh-CN" dirty="0" smtClean="0"/>
              <a:t>           </a:t>
            </a:r>
            <a:r>
              <a:rPr lang="zh-CN" altLang="zh-CN" dirty="0" smtClean="0"/>
              <a:t>该液晶背光为</a:t>
            </a:r>
            <a:r>
              <a:rPr lang="en-US" altLang="zh-CN" dirty="0" smtClean="0"/>
              <a:t>LED</a:t>
            </a:r>
            <a:r>
              <a:rPr lang="zh-CN" altLang="zh-CN" dirty="0" smtClean="0"/>
              <a:t>背光，通过在</a:t>
            </a:r>
            <a:r>
              <a:rPr lang="en-US" altLang="zh-CN" dirty="0" smtClean="0"/>
              <a:t>LCD_BL_EN</a:t>
            </a:r>
            <a:r>
              <a:rPr lang="zh-CN" altLang="zh-CN" dirty="0" smtClean="0"/>
              <a:t>（</a:t>
            </a:r>
            <a:r>
              <a:rPr lang="en-US" altLang="zh-CN" dirty="0" smtClean="0"/>
              <a:t>P7.6</a:t>
            </a:r>
            <a:r>
              <a:rPr lang="zh-CN" altLang="zh-CN" dirty="0" smtClean="0"/>
              <a:t>）上输出</a:t>
            </a:r>
            <a:r>
              <a:rPr lang="en-US" altLang="zh-CN" dirty="0" smtClean="0"/>
              <a:t>PWM</a:t>
            </a:r>
            <a:r>
              <a:rPr lang="zh-CN" altLang="zh-CN" dirty="0" smtClean="0"/>
              <a:t>信号进行调节背光亮度。具体资料可以参考</a:t>
            </a:r>
            <a:r>
              <a:rPr lang="en-US" altLang="zh-CN" u="sng" dirty="0" smtClean="0">
                <a:hlinkClick r:id="rId2"/>
              </a:rPr>
              <a:t>http://www.lcd-module.de/eng/pdf/grafi</a:t>
            </a:r>
          </a:p>
          <a:p>
            <a:pPr algn="just">
              <a:lnSpc>
                <a:spcPts val="2800"/>
              </a:lnSpc>
            </a:pPr>
            <a:r>
              <a:rPr lang="en-US" altLang="zh-CN" u="sng" dirty="0" smtClean="0">
                <a:hlinkClick r:id="rId2"/>
              </a:rPr>
              <a:t>k/dogs102-6e.pdf</a:t>
            </a:r>
            <a:endParaRPr lang="zh-CN" altLang="zh-CN" dirty="0"/>
          </a:p>
        </p:txBody>
      </p:sp>
      <p:grpSp>
        <p:nvGrpSpPr>
          <p:cNvPr id="7" name="组合 6"/>
          <p:cNvGrpSpPr/>
          <p:nvPr/>
        </p:nvGrpSpPr>
        <p:grpSpPr>
          <a:xfrm>
            <a:off x="1619672" y="3140968"/>
            <a:ext cx="5877515" cy="3053634"/>
            <a:chOff x="1619672" y="2564904"/>
            <a:chExt cx="5877515" cy="3053634"/>
          </a:xfrm>
        </p:grpSpPr>
        <p:pic>
          <p:nvPicPr>
            <p:cNvPr id="5" name="图片 4"/>
            <p:cNvPicPr/>
            <p:nvPr/>
          </p:nvPicPr>
          <p:blipFill>
            <a:blip r:embed="rId3" cstate="print"/>
            <a:srcRect/>
            <a:stretch>
              <a:fillRect/>
            </a:stretch>
          </p:blipFill>
          <p:spPr bwMode="auto">
            <a:xfrm>
              <a:off x="1619672" y="2564904"/>
              <a:ext cx="5877515" cy="3053634"/>
            </a:xfrm>
            <a:prstGeom prst="rect">
              <a:avLst/>
            </a:prstGeom>
            <a:ln w="88900" cap="sq" cmpd="thickThin">
              <a:solidFill>
                <a:schemeClr val="accent1">
                  <a:lumMod val="60000"/>
                  <a:lumOff val="40000"/>
                </a:schemeClr>
              </a:solidFill>
              <a:prstDash val="solid"/>
              <a:miter lim="800000"/>
            </a:ln>
            <a:effectLst>
              <a:outerShdw blurRad="76200" dir="13500000" sy="23000" kx="1200000" algn="br" rotWithShape="0">
                <a:prstClr val="black">
                  <a:alpha val="20000"/>
                </a:prstClr>
              </a:outerShdw>
            </a:effectLst>
          </p:spPr>
        </p:pic>
        <p:sp>
          <p:nvSpPr>
            <p:cNvPr id="3074" name="Rectangle 2"/>
            <p:cNvSpPr>
              <a:spLocks noChangeArrowheads="1"/>
            </p:cNvSpPr>
            <p:nvPr/>
          </p:nvSpPr>
          <p:spPr bwMode="auto">
            <a:xfrm>
              <a:off x="1619672" y="4826450"/>
              <a:ext cx="5832648" cy="504056"/>
            </a:xfrm>
            <a:prstGeom prst="rect">
              <a:avLst/>
            </a:prstGeom>
            <a:noFill/>
            <a:ln w="28575">
              <a:solidFill>
                <a:srgbClr val="FF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iterate type="lt">
                                    <p:tmPct val="5000"/>
                                  </p:iterate>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457200" y="274638"/>
            <a:ext cx="8229600" cy="706090"/>
          </a:xfrm>
          <a:prstGeom prst="rect">
            <a:avLst/>
          </a:prstGeom>
        </p:spPr>
        <p:txBody>
          <a:bodyPr vert="horz" lIns="91440" tIns="45720" rIns="91440" bIns="45720" rtlCol="0" anchor="ctr">
            <a:normAutofit/>
          </a:bodyPr>
          <a:lstStyle/>
          <a:p>
            <a:pPr lvl="0" algn="ctr"/>
            <a:r>
              <a:rPr lang="zh-CN" altLang="zh-CN" sz="3600" b="1" dirty="0" smtClean="0">
                <a:solidFill>
                  <a:schemeClr val="bg1"/>
                </a:solidFill>
              </a:rPr>
              <a:t>实验所需硬件电路模块介绍</a:t>
            </a:r>
            <a:endParaRPr kumimoji="0" lang="zh-CN" altLang="en-US" sz="3600" b="1" i="0" u="none" strike="noStrike" kern="0" cap="none" spc="0" normalizeH="0" baseline="0" noProof="0" dirty="0">
              <a:ln>
                <a:noFill/>
              </a:ln>
              <a:solidFill>
                <a:schemeClr val="bg1"/>
              </a:solidFill>
              <a:effectLst/>
              <a:uLnTx/>
              <a:uFillTx/>
            </a:endParaRPr>
          </a:p>
        </p:txBody>
      </p:sp>
      <p:sp>
        <p:nvSpPr>
          <p:cNvPr id="5" name="TextBox 4"/>
          <p:cNvSpPr txBox="1"/>
          <p:nvPr/>
        </p:nvSpPr>
        <p:spPr>
          <a:xfrm>
            <a:off x="395536" y="1052736"/>
            <a:ext cx="7992888" cy="1495281"/>
          </a:xfrm>
          <a:prstGeom prst="rect">
            <a:avLst/>
          </a:prstGeom>
          <a:noFill/>
        </p:spPr>
        <p:txBody>
          <a:bodyPr wrap="square" rtlCol="0">
            <a:spAutoFit/>
          </a:bodyPr>
          <a:lstStyle/>
          <a:p>
            <a:pPr>
              <a:lnSpc>
                <a:spcPts val="2800"/>
              </a:lnSpc>
            </a:pPr>
            <a:r>
              <a:rPr lang="zh-CN" altLang="en-US" dirty="0" smtClean="0"/>
              <a:t>        （</a:t>
            </a:r>
            <a:r>
              <a:rPr lang="en-US" altLang="zh-CN" dirty="0" smtClean="0"/>
              <a:t>2</a:t>
            </a:r>
            <a:r>
              <a:rPr lang="zh-CN" altLang="en-US" dirty="0" smtClean="0"/>
              <a:t>）</a:t>
            </a:r>
            <a:r>
              <a:rPr lang="zh-CN" altLang="zh-CN" dirty="0" smtClean="0"/>
              <a:t>按键输入模块电路</a:t>
            </a:r>
            <a:r>
              <a:rPr lang="zh-CN" altLang="en-US" dirty="0" smtClean="0"/>
              <a:t>：</a:t>
            </a:r>
            <a:r>
              <a:rPr lang="zh-CN" altLang="zh-CN" dirty="0" smtClean="0"/>
              <a:t>如</a:t>
            </a:r>
            <a:r>
              <a:rPr lang="zh-CN" altLang="en-US" dirty="0" smtClean="0"/>
              <a:t>下图</a:t>
            </a:r>
            <a:r>
              <a:rPr lang="zh-CN" altLang="zh-CN" dirty="0" smtClean="0"/>
              <a:t>所示，在该电路中有两个按键</a:t>
            </a:r>
            <a:r>
              <a:rPr lang="en-US" altLang="zh-CN" dirty="0" smtClean="0"/>
              <a:t>S1</a:t>
            </a:r>
            <a:r>
              <a:rPr lang="zh-CN" altLang="zh-CN" dirty="0" smtClean="0"/>
              <a:t>（</a:t>
            </a:r>
            <a:r>
              <a:rPr lang="en-US" altLang="zh-CN" dirty="0" smtClean="0"/>
              <a:t>P1.7</a:t>
            </a:r>
            <a:r>
              <a:rPr lang="zh-CN" altLang="zh-CN" dirty="0" smtClean="0"/>
              <a:t>）和</a:t>
            </a:r>
            <a:r>
              <a:rPr lang="en-US" altLang="zh-CN" dirty="0" smtClean="0"/>
              <a:t>S2</a:t>
            </a:r>
            <a:r>
              <a:rPr lang="zh-CN" altLang="zh-CN" dirty="0" smtClean="0"/>
              <a:t>（</a:t>
            </a:r>
            <a:r>
              <a:rPr lang="en-US" altLang="zh-CN" dirty="0" smtClean="0"/>
              <a:t>P2.2</a:t>
            </a:r>
            <a:r>
              <a:rPr lang="zh-CN" altLang="zh-CN" dirty="0" smtClean="0"/>
              <a:t>）。注意，在该电路中按键无上拉电阻，应在程序中，利用</a:t>
            </a:r>
            <a:r>
              <a:rPr lang="en-US" altLang="zh-CN" dirty="0" err="1" smtClean="0"/>
              <a:t>PxREN</a:t>
            </a:r>
            <a:r>
              <a:rPr lang="zh-CN" altLang="zh-CN" dirty="0" smtClean="0"/>
              <a:t>使上拉电阻使能。另外还有两个具有特殊功能的按键</a:t>
            </a:r>
            <a:r>
              <a:rPr lang="en-US" altLang="zh-CN" dirty="0" smtClean="0"/>
              <a:t>S3</a:t>
            </a:r>
            <a:r>
              <a:rPr lang="zh-CN" altLang="zh-CN" dirty="0" smtClean="0"/>
              <a:t>和</a:t>
            </a:r>
            <a:r>
              <a:rPr lang="en-US" altLang="zh-CN" dirty="0" smtClean="0"/>
              <a:t>S4</a:t>
            </a:r>
            <a:r>
              <a:rPr lang="zh-CN" altLang="zh-CN" dirty="0" smtClean="0"/>
              <a:t>，按键</a:t>
            </a:r>
            <a:r>
              <a:rPr lang="en-US" altLang="zh-CN" dirty="0" smtClean="0"/>
              <a:t>S3</a:t>
            </a:r>
            <a:r>
              <a:rPr lang="zh-CN" altLang="zh-CN" dirty="0" smtClean="0"/>
              <a:t>使系统复位，按键</a:t>
            </a:r>
            <a:r>
              <a:rPr lang="en-US" altLang="zh-CN" dirty="0" smtClean="0"/>
              <a:t>S4</a:t>
            </a:r>
            <a:r>
              <a:rPr lang="zh-CN" altLang="zh-CN" dirty="0" smtClean="0"/>
              <a:t>通过</a:t>
            </a:r>
            <a:r>
              <a:rPr lang="en-US" altLang="zh-CN" dirty="0" smtClean="0"/>
              <a:t>USB</a:t>
            </a:r>
            <a:r>
              <a:rPr lang="zh-CN" altLang="zh-CN" dirty="0" smtClean="0"/>
              <a:t>端口触发</a:t>
            </a:r>
            <a:r>
              <a:rPr lang="en-US" altLang="zh-CN" dirty="0" smtClean="0"/>
              <a:t>BSL</a:t>
            </a:r>
            <a:r>
              <a:rPr lang="zh-CN" altLang="zh-CN" dirty="0" smtClean="0"/>
              <a:t>过程。</a:t>
            </a:r>
            <a:endParaRPr lang="zh-CN" altLang="zh-CN" b="1" dirty="0" smtClean="0"/>
          </a:p>
        </p:txBody>
      </p:sp>
      <p:pic>
        <p:nvPicPr>
          <p:cNvPr id="6" name="图片 5"/>
          <p:cNvPicPr/>
          <p:nvPr/>
        </p:nvPicPr>
        <p:blipFill>
          <a:blip r:embed="rId2" cstate="print"/>
          <a:srcRect/>
          <a:stretch>
            <a:fillRect/>
          </a:stretch>
        </p:blipFill>
        <p:spPr bwMode="auto">
          <a:xfrm>
            <a:off x="3059832" y="2708920"/>
            <a:ext cx="2229594" cy="1944216"/>
          </a:xfrm>
          <a:prstGeom prst="rect">
            <a:avLst/>
          </a:prstGeom>
          <a:noFill/>
          <a:ln w="9525">
            <a:noFill/>
            <a:miter lim="800000"/>
            <a:headEnd/>
            <a:tailEnd/>
          </a:ln>
        </p:spPr>
      </p:pic>
      <p:sp>
        <p:nvSpPr>
          <p:cNvPr id="7" name="TextBox 6"/>
          <p:cNvSpPr txBox="1"/>
          <p:nvPr/>
        </p:nvSpPr>
        <p:spPr>
          <a:xfrm>
            <a:off x="611560" y="4859868"/>
            <a:ext cx="6149504" cy="369332"/>
          </a:xfrm>
          <a:prstGeom prst="rect">
            <a:avLst/>
          </a:prstGeom>
          <a:noFill/>
        </p:spPr>
        <p:txBody>
          <a:bodyPr wrap="none" rtlCol="0">
            <a:spAutoFit/>
          </a:bodyPr>
          <a:lstStyle/>
          <a:p>
            <a:r>
              <a:rPr lang="zh-CN" altLang="zh-CN" dirty="0" smtClean="0"/>
              <a:t>按键</a:t>
            </a:r>
            <a:r>
              <a:rPr lang="zh-CN" altLang="en-US" dirty="0" smtClean="0"/>
              <a:t>输入模块电路</a:t>
            </a:r>
            <a:r>
              <a:rPr lang="zh-CN" altLang="zh-CN" dirty="0" smtClean="0"/>
              <a:t>引脚</a:t>
            </a:r>
            <a:r>
              <a:rPr lang="zh-CN" altLang="en-US" dirty="0" smtClean="0"/>
              <a:t>定义</a:t>
            </a:r>
            <a:r>
              <a:rPr lang="zh-CN" altLang="zh-CN" dirty="0" smtClean="0"/>
              <a:t>如下（在</a:t>
            </a:r>
            <a:r>
              <a:rPr lang="en-US" altLang="zh-CN" dirty="0" err="1" smtClean="0"/>
              <a:t>Board_init</a:t>
            </a:r>
            <a:r>
              <a:rPr lang="en-US" altLang="zh-CN" dirty="0" smtClean="0"/>
              <a:t>()</a:t>
            </a:r>
            <a:r>
              <a:rPr lang="zh-CN" altLang="zh-CN" dirty="0" smtClean="0"/>
              <a:t>函数中）：</a:t>
            </a:r>
          </a:p>
        </p:txBody>
      </p:sp>
      <p:sp>
        <p:nvSpPr>
          <p:cNvPr id="870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7041" name="Text Box 1"/>
          <p:cNvSpPr txBox="1">
            <a:spLocks noChangeArrowheads="1"/>
          </p:cNvSpPr>
          <p:nvPr/>
        </p:nvSpPr>
        <p:spPr bwMode="auto">
          <a:xfrm>
            <a:off x="539552" y="5353471"/>
            <a:ext cx="8136904" cy="307777"/>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PADIR &amp;= ~0x0480;               </a:t>
            </a:r>
            <a:r>
              <a:rPr kumimoji="0" lang="en-US" altLang="zh-CN" sz="14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 P1.7</a:t>
            </a:r>
            <a:r>
              <a:rPr kumimoji="0" lang="zh-CN" altLang="en-US" sz="14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a:t>
            </a:r>
            <a:r>
              <a:rPr kumimoji="0" lang="en-US" altLang="zh-CN" sz="14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P2.2</a:t>
            </a:r>
            <a:r>
              <a:rPr kumimoji="0" lang="zh-CN" altLang="en-US" sz="14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作为输入</a:t>
            </a:r>
            <a:endParaRPr kumimoji="0" lang="zh-CN" altLang="en-US" sz="1400" b="0" i="0" u="none" strike="noStrike" cap="none" normalizeH="0" baseline="0" dirty="0" smtClean="0">
              <a:ln>
                <a:noFill/>
              </a:ln>
              <a:solidFill>
                <a:schemeClr val="tx1"/>
              </a:solidFill>
              <a:effectLst/>
              <a:latin typeface="Arial" pitchFamily="34" charset="0"/>
              <a:ea typeface="宋体" pitchFamily="2"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457200" y="274638"/>
            <a:ext cx="8229600" cy="706090"/>
          </a:xfrm>
          <a:prstGeom prst="rect">
            <a:avLst/>
          </a:prstGeom>
        </p:spPr>
        <p:txBody>
          <a:bodyPr vert="horz" lIns="91440" tIns="45720" rIns="91440" bIns="45720" rtlCol="0" anchor="ctr">
            <a:normAutofit/>
          </a:bodyPr>
          <a:lstStyle/>
          <a:p>
            <a:pPr lvl="0" algn="ctr"/>
            <a:r>
              <a:rPr lang="zh-CN" altLang="zh-CN" sz="3600" b="1" dirty="0" smtClean="0">
                <a:solidFill>
                  <a:schemeClr val="bg1"/>
                </a:solidFill>
              </a:rPr>
              <a:t>实验所需硬件电路模块介绍</a:t>
            </a:r>
            <a:endParaRPr kumimoji="0" lang="zh-CN" altLang="en-US" sz="3600" b="1" i="0" u="none" strike="noStrike" kern="0" cap="none" spc="0" normalizeH="0" baseline="0" noProof="0" dirty="0">
              <a:ln>
                <a:noFill/>
              </a:ln>
              <a:solidFill>
                <a:schemeClr val="bg1"/>
              </a:solidFill>
              <a:effectLst/>
              <a:uLnTx/>
              <a:uFillTx/>
            </a:endParaRPr>
          </a:p>
        </p:txBody>
      </p:sp>
      <p:sp>
        <p:nvSpPr>
          <p:cNvPr id="4" name="TextBox 3"/>
          <p:cNvSpPr txBox="1"/>
          <p:nvPr/>
        </p:nvSpPr>
        <p:spPr>
          <a:xfrm>
            <a:off x="611560" y="1196752"/>
            <a:ext cx="7704856" cy="1136208"/>
          </a:xfrm>
          <a:prstGeom prst="rect">
            <a:avLst/>
          </a:prstGeom>
          <a:noFill/>
        </p:spPr>
        <p:txBody>
          <a:bodyPr wrap="square" rtlCol="0">
            <a:spAutoFit/>
          </a:bodyPr>
          <a:lstStyle/>
          <a:p>
            <a:pPr>
              <a:lnSpc>
                <a:spcPts val="2800"/>
              </a:lnSpc>
            </a:pPr>
            <a:r>
              <a:rPr lang="zh-CN" altLang="en-US" dirty="0" smtClean="0"/>
              <a:t>        （</a:t>
            </a:r>
            <a:r>
              <a:rPr lang="en-US" altLang="zh-CN" dirty="0" smtClean="0"/>
              <a:t>3</a:t>
            </a:r>
            <a:r>
              <a:rPr lang="zh-CN" altLang="en-US" dirty="0" smtClean="0"/>
              <a:t>）</a:t>
            </a:r>
            <a:r>
              <a:rPr lang="zh-CN" altLang="zh-CN" dirty="0" smtClean="0"/>
              <a:t>齿轮电位计采样电路</a:t>
            </a:r>
            <a:r>
              <a:rPr lang="zh-CN" altLang="en-US" dirty="0" smtClean="0"/>
              <a:t>：</a:t>
            </a:r>
            <a:r>
              <a:rPr lang="zh-CN" altLang="zh-CN" dirty="0" smtClean="0"/>
              <a:t>如</a:t>
            </a:r>
            <a:r>
              <a:rPr lang="zh-CN" altLang="en-US" dirty="0" smtClean="0"/>
              <a:t>下图</a:t>
            </a:r>
            <a:r>
              <a:rPr lang="zh-CN" altLang="zh-CN" dirty="0" smtClean="0"/>
              <a:t>所示，在该电路中，可变电位计的中间引脚与单片机</a:t>
            </a:r>
            <a:r>
              <a:rPr lang="en-US" altLang="zh-CN" dirty="0" smtClean="0"/>
              <a:t>ADC</a:t>
            </a:r>
            <a:r>
              <a:rPr lang="zh-CN" altLang="zh-CN" dirty="0" smtClean="0"/>
              <a:t>的通道</a:t>
            </a:r>
            <a:r>
              <a:rPr lang="en-US" altLang="zh-CN" dirty="0" smtClean="0"/>
              <a:t>A5</a:t>
            </a:r>
            <a:r>
              <a:rPr lang="zh-CN" altLang="zh-CN" dirty="0" smtClean="0"/>
              <a:t>相连，通过对其进行采样</a:t>
            </a:r>
            <a:r>
              <a:rPr lang="zh-CN" altLang="en-US" dirty="0" smtClean="0"/>
              <a:t>，</a:t>
            </a:r>
            <a:r>
              <a:rPr lang="zh-CN" altLang="zh-CN" dirty="0" smtClean="0"/>
              <a:t>确定齿轮电位计的位置。通过短路块</a:t>
            </a:r>
            <a:r>
              <a:rPr lang="en-US" altLang="zh-CN" dirty="0" smtClean="0"/>
              <a:t>JP2</a:t>
            </a:r>
            <a:r>
              <a:rPr lang="zh-CN" altLang="zh-CN" dirty="0" smtClean="0"/>
              <a:t>可以断开与</a:t>
            </a:r>
            <a:r>
              <a:rPr lang="en-US" altLang="zh-CN" dirty="0" smtClean="0"/>
              <a:t>P8.0</a:t>
            </a:r>
            <a:r>
              <a:rPr lang="zh-CN" altLang="zh-CN" dirty="0" smtClean="0"/>
              <a:t>口的连接。</a:t>
            </a:r>
            <a:endParaRPr lang="zh-CN" altLang="en-US" dirty="0"/>
          </a:p>
        </p:txBody>
      </p:sp>
      <p:pic>
        <p:nvPicPr>
          <p:cNvPr id="5" name="图片 4"/>
          <p:cNvPicPr/>
          <p:nvPr/>
        </p:nvPicPr>
        <p:blipFill>
          <a:blip r:embed="rId2" cstate="print"/>
          <a:srcRect/>
          <a:stretch>
            <a:fillRect/>
          </a:stretch>
        </p:blipFill>
        <p:spPr bwMode="auto">
          <a:xfrm>
            <a:off x="2555777" y="2492896"/>
            <a:ext cx="3096344" cy="1800200"/>
          </a:xfrm>
          <a:prstGeom prst="rect">
            <a:avLst/>
          </a:prstGeom>
          <a:noFill/>
          <a:ln w="9525">
            <a:noFill/>
            <a:miter lim="800000"/>
            <a:headEnd/>
            <a:tailEnd/>
          </a:ln>
        </p:spPr>
      </p:pic>
      <p:sp>
        <p:nvSpPr>
          <p:cNvPr id="86017" name="Text Box 1"/>
          <p:cNvSpPr txBox="1">
            <a:spLocks noChangeArrowheads="1"/>
          </p:cNvSpPr>
          <p:nvPr/>
        </p:nvSpPr>
        <p:spPr bwMode="auto">
          <a:xfrm>
            <a:off x="539552" y="4994592"/>
            <a:ext cx="8064896" cy="738664"/>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P6DIR &amp;= ~BIT5;                 </a:t>
            </a:r>
            <a:r>
              <a:rPr kumimoji="0" lang="en-US" altLang="zh-CN" sz="14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 A5 ADC </a:t>
            </a:r>
            <a:r>
              <a:rPr kumimoji="0" lang="zh-CN" altLang="en-US" sz="14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作为输入</a:t>
            </a:r>
            <a:endParaRPr kumimoji="0" lang="zh-CN" altLang="en-US"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P8OUT &amp;= ~BIT0;                 </a:t>
            </a:r>
            <a:r>
              <a:rPr kumimoji="0" lang="en-US" altLang="zh-CN" sz="14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 P8.0</a:t>
            </a:r>
            <a:r>
              <a:rPr kumimoji="0" lang="zh-CN" altLang="en-US" sz="14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输出拉低</a:t>
            </a:r>
            <a:endParaRPr kumimoji="0" lang="zh-CN" altLang="en-US"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sz="14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P8DIR |= BIT0;                  </a:t>
            </a:r>
            <a:r>
              <a:rPr kumimoji="0" lang="en-US" altLang="zh-CN" sz="14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//P8.0</a:t>
            </a:r>
            <a:r>
              <a:rPr kumimoji="0" lang="zh-CN" altLang="en-US" sz="14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作为输出</a:t>
            </a:r>
            <a:endParaRPr kumimoji="0" lang="zh-CN" altLang="en-US" sz="1400" b="0" i="0" u="none" strike="noStrike" cap="none" normalizeH="0" baseline="0" dirty="0" smtClean="0">
              <a:ln>
                <a:noFill/>
              </a:ln>
              <a:solidFill>
                <a:schemeClr val="tx1"/>
              </a:solidFill>
              <a:effectLst/>
              <a:latin typeface="Arial" pitchFamily="34" charset="0"/>
              <a:ea typeface="宋体" pitchFamily="2" charset="-122"/>
            </a:endParaRPr>
          </a:p>
        </p:txBody>
      </p:sp>
      <p:sp>
        <p:nvSpPr>
          <p:cNvPr id="86020" name="Rectangle 4"/>
          <p:cNvSpPr>
            <a:spLocks noChangeArrowheads="1"/>
          </p:cNvSpPr>
          <p:nvPr/>
        </p:nvSpPr>
        <p:spPr bwMode="auto">
          <a:xfrm>
            <a:off x="0" y="10445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endParaRPr>
          </a:p>
        </p:txBody>
      </p:sp>
      <p:sp>
        <p:nvSpPr>
          <p:cNvPr id="8" name="TextBox 7"/>
          <p:cNvSpPr txBox="1"/>
          <p:nvPr/>
        </p:nvSpPr>
        <p:spPr>
          <a:xfrm>
            <a:off x="755576" y="4530606"/>
            <a:ext cx="6126998" cy="338554"/>
          </a:xfrm>
          <a:prstGeom prst="rect">
            <a:avLst/>
          </a:prstGeom>
          <a:noFill/>
        </p:spPr>
        <p:txBody>
          <a:bodyPr wrap="none" rtlCol="0">
            <a:spAutoFit/>
          </a:bodyPr>
          <a:lstStyle/>
          <a:p>
            <a:pPr lvl="0"/>
            <a:r>
              <a:rPr lang="zh-CN" altLang="zh-CN" sz="1600" dirty="0" smtClean="0">
                <a:latin typeface="Times New Roman" pitchFamily="18" charset="0"/>
                <a:ea typeface="宋体" pitchFamily="2" charset="-122"/>
                <a:cs typeface="Times New Roman" pitchFamily="18" charset="0"/>
              </a:rPr>
              <a:t>齿轮电位计</a:t>
            </a:r>
            <a:r>
              <a:rPr lang="zh-CN" altLang="en-US" sz="1600" dirty="0" smtClean="0">
                <a:latin typeface="Times New Roman" pitchFamily="18" charset="0"/>
                <a:ea typeface="宋体" pitchFamily="2" charset="-122"/>
                <a:cs typeface="Times New Roman" pitchFamily="18" charset="0"/>
              </a:rPr>
              <a:t>采样模块电路</a:t>
            </a:r>
            <a:r>
              <a:rPr lang="zh-CN" altLang="zh-CN" sz="1600" dirty="0" smtClean="0">
                <a:latin typeface="Times New Roman" pitchFamily="18" charset="0"/>
                <a:ea typeface="宋体" pitchFamily="2" charset="-122"/>
                <a:cs typeface="Times New Roman" pitchFamily="18" charset="0"/>
              </a:rPr>
              <a:t>引脚</a:t>
            </a:r>
            <a:r>
              <a:rPr lang="zh-CN" altLang="en-US" sz="1600" dirty="0" smtClean="0">
                <a:latin typeface="Times New Roman" pitchFamily="18" charset="0"/>
                <a:ea typeface="宋体" pitchFamily="2" charset="-122"/>
                <a:cs typeface="Times New Roman" pitchFamily="18" charset="0"/>
              </a:rPr>
              <a:t>定义</a:t>
            </a:r>
            <a:r>
              <a:rPr lang="zh-CN" altLang="zh-CN" sz="1600" dirty="0" smtClean="0">
                <a:latin typeface="Times New Roman" pitchFamily="18" charset="0"/>
                <a:ea typeface="宋体" pitchFamily="2" charset="-122"/>
                <a:cs typeface="Times New Roman" pitchFamily="18" charset="0"/>
              </a:rPr>
              <a:t>如下（在</a:t>
            </a:r>
            <a:r>
              <a:rPr lang="en-US" altLang="zh-CN" sz="1600" dirty="0" err="1" smtClean="0">
                <a:latin typeface="Times New Roman" pitchFamily="18" charset="0"/>
                <a:ea typeface="宋体" pitchFamily="2" charset="-122"/>
                <a:cs typeface="Times New Roman" pitchFamily="18" charset="0"/>
              </a:rPr>
              <a:t>Board_init</a:t>
            </a:r>
            <a:r>
              <a:rPr lang="en-US" altLang="zh-CN" sz="1600" dirty="0" smtClean="0">
                <a:latin typeface="Times New Roman" pitchFamily="18" charset="0"/>
                <a:ea typeface="宋体" pitchFamily="2" charset="-122"/>
                <a:cs typeface="Times New Roman" pitchFamily="18" charset="0"/>
              </a:rPr>
              <a:t>()</a:t>
            </a:r>
            <a:r>
              <a:rPr lang="zh-CN" altLang="en-US" sz="1600" dirty="0" smtClean="0">
                <a:latin typeface="Times New Roman" pitchFamily="18" charset="0"/>
                <a:ea typeface="宋体" pitchFamily="2" charset="-122"/>
                <a:cs typeface="Times New Roman" pitchFamily="18" charset="0"/>
              </a:rPr>
              <a:t>函数中）：</a:t>
            </a:r>
            <a:endParaRPr lang="zh-CN" altLang="en-US" sz="1600" dirty="0" smtClean="0">
              <a:latin typeface="Arial" pitchFamily="34" charset="0"/>
              <a:ea typeface="宋体" pitchFamily="2" charset="-122"/>
            </a:endParaRPr>
          </a:p>
        </p:txBody>
      </p:sp>
      <p:pic>
        <p:nvPicPr>
          <p:cNvPr id="10" name="图片 9" descr="图片1.gif">
            <a:hlinkClick r:id="rId3" action="ppaction://hlinksldjump"/>
          </p:cNvPr>
          <p:cNvPicPr>
            <a:picLocks noChangeAspect="1"/>
          </p:cNvPicPr>
          <p:nvPr/>
        </p:nvPicPr>
        <p:blipFill>
          <a:blip r:embed="rId4" cstate="print"/>
          <a:stretch>
            <a:fillRect/>
          </a:stretch>
        </p:blipFill>
        <p:spPr>
          <a:xfrm>
            <a:off x="8028384" y="5863158"/>
            <a:ext cx="878210" cy="87821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1047</TotalTime>
  <Words>3598</Words>
  <Application>Microsoft Office PowerPoint</Application>
  <PresentationFormat>全屏显示(4:3)</PresentationFormat>
  <Paragraphs>484</Paragraphs>
  <Slides>53</Slides>
  <Notes>6</Notes>
  <HiddenSlides>0</HiddenSlides>
  <MMClips>0</MMClips>
  <ScaleCrop>false</ScaleCrop>
  <HeadingPairs>
    <vt:vector size="6" baseType="variant">
      <vt:variant>
        <vt:lpstr>主题</vt:lpstr>
      </vt:variant>
      <vt:variant>
        <vt:i4>1</vt:i4>
      </vt:variant>
      <vt:variant>
        <vt:lpstr>嵌入 OLE 服务器</vt:lpstr>
      </vt:variant>
      <vt:variant>
        <vt:i4>3</vt:i4>
      </vt:variant>
      <vt:variant>
        <vt:lpstr>幻灯片标题</vt:lpstr>
      </vt:variant>
      <vt:variant>
        <vt:i4>53</vt:i4>
      </vt:variant>
    </vt:vector>
  </HeadingPairs>
  <TitlesOfParts>
    <vt:vector size="57" baseType="lpstr">
      <vt:lpstr>Office 主题</vt:lpstr>
      <vt:lpstr>Microsoft Office Visio 绘图</vt:lpstr>
      <vt:lpstr>Visio</vt:lpstr>
      <vt:lpstr>文档</vt:lpstr>
      <vt:lpstr>液晶显示及时钟实验</vt:lpstr>
      <vt:lpstr>         目录1(共十个部分)</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cp:lastModifiedBy>China</cp:lastModifiedBy>
  <cp:revision>157</cp:revision>
  <dcterms:modified xsi:type="dcterms:W3CDTF">2012-08-28T14:57:45Z</dcterms:modified>
</cp:coreProperties>
</file>